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4"/>
  </p:notesMasterIdLst>
  <p:sldIdLst>
    <p:sldId id="368" r:id="rId3"/>
    <p:sldId id="258" r:id="rId4"/>
    <p:sldId id="360" r:id="rId5"/>
    <p:sldId id="363" r:id="rId6"/>
    <p:sldId id="366" r:id="rId7"/>
    <p:sldId id="274" r:id="rId8"/>
    <p:sldId id="361" r:id="rId9"/>
    <p:sldId id="349" r:id="rId10"/>
    <p:sldId id="261" r:id="rId11"/>
    <p:sldId id="262" r:id="rId12"/>
    <p:sldId id="264" r:id="rId13"/>
    <p:sldId id="351" r:id="rId14"/>
    <p:sldId id="364" r:id="rId15"/>
    <p:sldId id="322" r:id="rId16"/>
    <p:sldId id="337" r:id="rId17"/>
    <p:sldId id="365" r:id="rId18"/>
    <p:sldId id="311" r:id="rId19"/>
    <p:sldId id="312" r:id="rId20"/>
    <p:sldId id="369" r:id="rId21"/>
    <p:sldId id="310" r:id="rId22"/>
    <p:sldId id="36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7"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7"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7"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7"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7" charset="-128"/>
        <a:cs typeface="+mn-cs"/>
      </a:defRPr>
    </a:lvl5pPr>
    <a:lvl6pPr marL="2286000" algn="l" defTabSz="914400" rtl="0" eaLnBrk="1" latinLnBrk="0" hangingPunct="1">
      <a:defRPr kern="1200">
        <a:solidFill>
          <a:schemeClr val="tx1"/>
        </a:solidFill>
        <a:latin typeface="Arial" charset="0"/>
        <a:ea typeface="ＭＳ Ｐゴシック" pitchFamily="-107" charset="-128"/>
        <a:cs typeface="+mn-cs"/>
      </a:defRPr>
    </a:lvl6pPr>
    <a:lvl7pPr marL="2743200" algn="l" defTabSz="914400" rtl="0" eaLnBrk="1" latinLnBrk="0" hangingPunct="1">
      <a:defRPr kern="1200">
        <a:solidFill>
          <a:schemeClr val="tx1"/>
        </a:solidFill>
        <a:latin typeface="Arial" charset="0"/>
        <a:ea typeface="ＭＳ Ｐゴシック" pitchFamily="-107" charset="-128"/>
        <a:cs typeface="+mn-cs"/>
      </a:defRPr>
    </a:lvl7pPr>
    <a:lvl8pPr marL="3200400" algn="l" defTabSz="914400" rtl="0" eaLnBrk="1" latinLnBrk="0" hangingPunct="1">
      <a:defRPr kern="1200">
        <a:solidFill>
          <a:schemeClr val="tx1"/>
        </a:solidFill>
        <a:latin typeface="Arial" charset="0"/>
        <a:ea typeface="ＭＳ Ｐゴシック" pitchFamily="-107" charset="-128"/>
        <a:cs typeface="+mn-cs"/>
      </a:defRPr>
    </a:lvl8pPr>
    <a:lvl9pPr marL="3657600" algn="l" defTabSz="914400" rtl="0" eaLnBrk="1" latinLnBrk="0" hangingPunct="1">
      <a:defRPr kern="1200">
        <a:solidFill>
          <a:schemeClr val="tx1"/>
        </a:solidFill>
        <a:latin typeface="Arial" charset="0"/>
        <a:ea typeface="ＭＳ Ｐゴシック" pitchFamily="-107"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FF5050"/>
    <a:srgbClr val="1A5EE6"/>
    <a:srgbClr val="663300"/>
    <a:srgbClr val="CC3300"/>
    <a:srgbClr val="FF9933"/>
    <a:srgbClr val="00CC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12" autoAdjust="0"/>
    <p:restoredTop sz="94660"/>
  </p:normalViewPr>
  <p:slideViewPr>
    <p:cSldViewPr>
      <p:cViewPr>
        <p:scale>
          <a:sx n="100" d="100"/>
          <a:sy n="100" d="100"/>
        </p:scale>
        <p:origin x="-81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6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EC938AD-8E87-4ADD-AC6F-2BF0F39BAD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DDC4DF5-7339-49E9-BFA2-A37ED6B35312}" type="slidenum">
              <a:rPr lang="en-US" smtClean="0"/>
              <a:pPr/>
              <a:t>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0C298A1-BE7C-4A8E-8F13-D2AE4B40474F}" type="slidenum">
              <a:rPr lang="en-US" smtClean="0"/>
              <a:pPr/>
              <a:t>10</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89E0C57-DEC2-4417-99EC-F6C8E2D5E74D}" type="slidenum">
              <a:rPr lang="en-US" smtClean="0"/>
              <a:pPr/>
              <a:t>11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C938AD-8E87-4ADD-AC6F-2BF0F39BADE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C938AD-8E87-4ADD-AC6F-2BF0F39BADE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884613" y="8685213"/>
            <a:ext cx="2970212" cy="455612"/>
          </a:xfrm>
          <a:prstGeom prst="rect">
            <a:avLst/>
          </a:prstGeom>
          <a:noFill/>
          <a:ln w="9525">
            <a:noFill/>
            <a:round/>
            <a:headEnd/>
            <a:tailEnd/>
          </a:ln>
        </p:spPr>
        <p:txBody>
          <a:bodyPr lIns="90000" tIns="46800" rIns="90000" bIns="46800" anchor="b"/>
          <a:lstStyle/>
          <a:p>
            <a:pPr algn="r" defTabSz="457200">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43D34D1-4CD7-4486-92ED-76B64A3CAB2A}" type="slidenum">
              <a:rPr lang="en-US" sz="1200">
                <a:solidFill>
                  <a:srgbClr val="000000"/>
                </a:solidFill>
              </a:rPr>
              <a:pPr algn="r" defTabSz="457200">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en-US" sz="1200">
              <a:solidFill>
                <a:srgbClr val="000000"/>
              </a:solidFill>
            </a:endParaRPr>
          </a:p>
        </p:txBody>
      </p:sp>
      <p:sp>
        <p:nvSpPr>
          <p:cNvPr id="43011"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3012" name="Rectangle 4"/>
          <p:cNvSpPr>
            <a:spLocks noGrp="1" noChangeArrowheads="1"/>
          </p:cNvSpPr>
          <p:nvPr>
            <p:ph type="body"/>
          </p:nvPr>
        </p:nvSpPr>
        <p:spPr>
          <a:xfrm>
            <a:off x="685800" y="4343400"/>
            <a:ext cx="5476875" cy="4106863"/>
          </a:xfrm>
          <a:noFill/>
          <a:ln/>
        </p:spPr>
        <p:txBody>
          <a:bodyPr wrap="none" anchor="ctr"/>
          <a:lstStyle/>
          <a:p>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C938AD-8E87-4ADD-AC6F-2BF0F39BADE8}"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64BE09F-994B-4A3B-B88E-ACB175F15B78}" type="slidenum">
              <a:rPr lang="en-US" smtClean="0"/>
              <a:pPr/>
              <a:t>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C938AD-8E87-4ADD-AC6F-2BF0F39BADE8}" type="slidenum">
              <a:rPr lang="en-US" smtClean="0"/>
              <a:pPr>
                <a:defRPr/>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a:p>
        </p:txBody>
      </p:sp>
      <p:sp>
        <p:nvSpPr>
          <p:cNvPr id="40963" name="Text Box 2"/>
          <p:cNvSpPr>
            <a:spLocks noGrp="1" noChangeArrowheads="1"/>
          </p:cNvSpPr>
          <p:nvPr>
            <p:ph type="body"/>
          </p:nvPr>
        </p:nvSpPr>
        <p:spPr>
          <a:xfrm>
            <a:off x="1046163" y="4352925"/>
            <a:ext cx="4770437" cy="3478213"/>
          </a:xfrm>
          <a:noFill/>
          <a:ln/>
        </p:spPr>
        <p:txBody>
          <a:bodyPr lIns="0" tIns="0" rIns="0" bIns="0"/>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charset="0"/>
              </a:rPr>
              <a:t>Different food security proxy indicators paint different pictures. Undernourishment is far greater than just those affected by disasters but much less than those living in absolute poverty. And none of those measures show the improvement over time that food availability measures do. Data sources: Absolute poverty (&lt;$2/person per day): (31); Undernourishment: (32); Disaster-affected populations: (33). Gross food production per capita (base 1999–2001 = 100) (34). Food production series to be read against right-hand vertical axis; all other series against left-hand vertical axis. Unfortunately, no comparable series are available for micronutrient malnutrition or for perceptions-based measures.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C938AD-8E87-4ADD-AC6F-2BF0F39BADE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C938AD-8E87-4ADD-AC6F-2BF0F39BADE8}"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B06F66D-DA3D-4312-8C5A-BE2F340E1215}" type="slidenum">
              <a:rPr lang="en-US" smtClean="0"/>
              <a:pPr/>
              <a:t>6</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lvl="2"/>
            <a:r>
              <a:rPr lang="en-US" smtClean="0">
                <a:latin typeface="Arial" charset="0"/>
              </a:rPr>
              <a:t>Biggest problem is that GMOs are a key technology for monopoly-based strategies for </a:t>
            </a:r>
            <a:r>
              <a:rPr lang="en-US" i="1" smtClean="0">
                <a:latin typeface="Arial" charset="0"/>
              </a:rPr>
              <a:t>northern</a:t>
            </a:r>
            <a:r>
              <a:rPr lang="en-US" smtClean="0">
                <a:latin typeface="Arial" charset="0"/>
              </a:rPr>
              <a:t> economic/recovery</a:t>
            </a:r>
          </a:p>
          <a:p>
            <a:pPr lvl="3"/>
            <a:r>
              <a:rPr lang="en-US" smtClean="0">
                <a:latin typeface="Arial" charset="0"/>
              </a:rPr>
              <a:t>overcome saturated northern markets &amp; declining sales</a:t>
            </a:r>
          </a:p>
          <a:p>
            <a:pPr lvl="3"/>
            <a:r>
              <a:rPr lang="en-US" smtClean="0">
                <a:latin typeface="Arial" charset="0"/>
              </a:rPr>
              <a:t>Shift from heavy industry and manufacture to proprietary genetic technologies </a:t>
            </a:r>
          </a:p>
          <a:p>
            <a:pPr lvl="3"/>
            <a:r>
              <a:rPr lang="en-US" smtClean="0">
                <a:latin typeface="Arial" charset="0"/>
              </a:rPr>
              <a:t>Agrifoods monopolies increases in profits track with increase in numbers of hungry and malnourished people</a:t>
            </a:r>
          </a:p>
          <a:p>
            <a:endParaRPr lang="en-US" smtClean="0">
              <a:latin typeface="Arial" charset="0"/>
            </a:endParaRPr>
          </a:p>
        </p:txBody>
      </p:sp>
      <p:sp>
        <p:nvSpPr>
          <p:cNvPr id="36868" name="Slide Number Placeholder 3"/>
          <p:cNvSpPr>
            <a:spLocks noGrp="1"/>
          </p:cNvSpPr>
          <p:nvPr>
            <p:ph type="sldNum" sz="quarter" idx="5"/>
          </p:nvPr>
        </p:nvSpPr>
        <p:spPr>
          <a:noFill/>
        </p:spPr>
        <p:txBody>
          <a:bodyPr/>
          <a:lstStyle/>
          <a:p>
            <a:fld id="{0450A5A6-DF9F-4B58-B4D1-FA81D4A882AF}"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C938AD-8E87-4ADD-AC6F-2BF0F39BADE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EB01796-C66A-4957-BFCD-B2AD787DFCA3}" type="slidenum">
              <a:rPr lang="en-US" smtClean="0"/>
              <a:pPr/>
              <a:t>9</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523ED3-E9BF-4998-A360-41543328552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2CEFBF-528E-4A77-88DB-317A74FEDD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102F73-7115-4EB9-A996-CD39C851E87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636A85-984F-4C1D-A72D-7814EB8F6AD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006BF0-1DBE-48A6-9F61-2DA40FF1319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5DB6C6-DB2D-495C-8D7C-75DDDE309D8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27E432-65F6-4F60-884F-A02ECA6AE0F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EA532C-35B1-48A2-8A4F-8732560C039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4765A81-3121-4507-9FB5-89156C16C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3731760-915D-46C3-BED0-45632D78876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4718C9-DE64-43A7-8D72-0C3012B2628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667002-2E91-403B-AB1F-26833E438B8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03AA88-1590-4AEE-B070-6625B96B49B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3D3E1E-AA43-42C8-AE38-4865CF6972C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9E842F-AC5E-4D33-B70A-3BE64D4995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A5794C-48AA-401B-BEA1-E7DF919C471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9C7065-1E1E-4163-AF51-D09BDC41CC5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9E932E-16D1-4E9C-87AD-506A265D0F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2CE3C8-D011-49E8-9C41-5AA48F1D7F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7C6375-5934-483D-A8A1-6561A73C23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0757A2-6F7B-4493-88F1-22C46C6C3F8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D3B164-4B97-4A43-9A0F-6CF4DAD7FA1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01C61983-83B3-4414-8EF5-922DB75DE5D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7" charset="-128"/>
          <a:cs typeface="+mj-cs"/>
        </a:defRPr>
      </a:lvl1pPr>
      <a:lvl2pPr algn="ctr" rtl="0" eaLnBrk="0" fontAlgn="base" hangingPunct="0">
        <a:spcBef>
          <a:spcPct val="0"/>
        </a:spcBef>
        <a:spcAft>
          <a:spcPct val="0"/>
        </a:spcAft>
        <a:defRPr sz="4400">
          <a:solidFill>
            <a:schemeClr val="tx2"/>
          </a:solidFill>
          <a:latin typeface="Arial" pitchFamily="-107" charset="0"/>
          <a:ea typeface="ＭＳ Ｐゴシック" pitchFamily="-107" charset="-128"/>
        </a:defRPr>
      </a:lvl2pPr>
      <a:lvl3pPr algn="ctr" rtl="0" eaLnBrk="0" fontAlgn="base" hangingPunct="0">
        <a:spcBef>
          <a:spcPct val="0"/>
        </a:spcBef>
        <a:spcAft>
          <a:spcPct val="0"/>
        </a:spcAft>
        <a:defRPr sz="4400">
          <a:solidFill>
            <a:schemeClr val="tx2"/>
          </a:solidFill>
          <a:latin typeface="Arial" pitchFamily="-107" charset="0"/>
          <a:ea typeface="ＭＳ Ｐゴシック" pitchFamily="-107" charset="-128"/>
        </a:defRPr>
      </a:lvl3pPr>
      <a:lvl4pPr algn="ctr" rtl="0" eaLnBrk="0" fontAlgn="base" hangingPunct="0">
        <a:spcBef>
          <a:spcPct val="0"/>
        </a:spcBef>
        <a:spcAft>
          <a:spcPct val="0"/>
        </a:spcAft>
        <a:defRPr sz="4400">
          <a:solidFill>
            <a:schemeClr val="tx2"/>
          </a:solidFill>
          <a:latin typeface="Arial" pitchFamily="-107" charset="0"/>
          <a:ea typeface="ＭＳ Ｐゴシック" pitchFamily="-107" charset="-128"/>
        </a:defRPr>
      </a:lvl4pPr>
      <a:lvl5pPr algn="ctr" rtl="0" eaLnBrk="0" fontAlgn="base" hangingPunct="0">
        <a:spcBef>
          <a:spcPct val="0"/>
        </a:spcBef>
        <a:spcAft>
          <a:spcPct val="0"/>
        </a:spcAft>
        <a:defRPr sz="4400">
          <a:solidFill>
            <a:schemeClr val="tx2"/>
          </a:solidFill>
          <a:latin typeface="Arial" pitchFamily="-107" charset="0"/>
          <a:ea typeface="ＭＳ Ｐゴシック" pitchFamily="-107" charset="-128"/>
        </a:defRPr>
      </a:lvl5pPr>
      <a:lvl6pPr marL="457200" algn="ctr" rtl="0" fontAlgn="base">
        <a:spcBef>
          <a:spcPct val="0"/>
        </a:spcBef>
        <a:spcAft>
          <a:spcPct val="0"/>
        </a:spcAft>
        <a:defRPr sz="4400">
          <a:solidFill>
            <a:schemeClr val="tx2"/>
          </a:solidFill>
          <a:latin typeface="Arial" pitchFamily="-107" charset="0"/>
        </a:defRPr>
      </a:lvl6pPr>
      <a:lvl7pPr marL="914400" algn="ctr" rtl="0" fontAlgn="base">
        <a:spcBef>
          <a:spcPct val="0"/>
        </a:spcBef>
        <a:spcAft>
          <a:spcPct val="0"/>
        </a:spcAft>
        <a:defRPr sz="4400">
          <a:solidFill>
            <a:schemeClr val="tx2"/>
          </a:solidFill>
          <a:latin typeface="Arial" pitchFamily="-107" charset="0"/>
        </a:defRPr>
      </a:lvl7pPr>
      <a:lvl8pPr marL="1371600" algn="ctr" rtl="0" fontAlgn="base">
        <a:spcBef>
          <a:spcPct val="0"/>
        </a:spcBef>
        <a:spcAft>
          <a:spcPct val="0"/>
        </a:spcAft>
        <a:defRPr sz="4400">
          <a:solidFill>
            <a:schemeClr val="tx2"/>
          </a:solidFill>
          <a:latin typeface="Arial" pitchFamily="-107" charset="0"/>
        </a:defRPr>
      </a:lvl8pPr>
      <a:lvl9pPr marL="1828800" algn="ctr" rtl="0" fontAlgn="base">
        <a:spcBef>
          <a:spcPct val="0"/>
        </a:spcBef>
        <a:spcAft>
          <a:spcPct val="0"/>
        </a:spcAft>
        <a:defRPr sz="4400">
          <a:solidFill>
            <a:schemeClr val="tx2"/>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31362FC-D28C-4D0C-B548-B439EC6AE9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a:lum bright="20000"/>
          </a:blip>
          <a:srcRect/>
          <a:stretch>
            <a:fillRect/>
          </a:stretch>
        </p:blipFill>
        <p:spPr bwMode="auto">
          <a:xfrm>
            <a:off x="-685800" y="0"/>
            <a:ext cx="10439400" cy="6989763"/>
          </a:xfrm>
          <a:prstGeom prst="rect">
            <a:avLst/>
          </a:prstGeom>
          <a:noFill/>
          <a:ln w="9525">
            <a:noFill/>
            <a:miter lim="800000"/>
            <a:headEnd/>
            <a:tailEnd/>
          </a:ln>
        </p:spPr>
      </p:pic>
      <p:sp>
        <p:nvSpPr>
          <p:cNvPr id="5" name="Title 4"/>
          <p:cNvSpPr>
            <a:spLocks noGrp="1"/>
          </p:cNvSpPr>
          <p:nvPr>
            <p:ph type="ctrTitle"/>
          </p:nvPr>
        </p:nvSpPr>
        <p:spPr>
          <a:xfrm>
            <a:off x="-609600" y="152400"/>
            <a:ext cx="10363200" cy="1142999"/>
          </a:xfrm>
          <a:solidFill>
            <a:schemeClr val="tx2">
              <a:lumMod val="75000"/>
            </a:schemeClr>
          </a:solidFill>
        </p:spPr>
        <p:txBody>
          <a:bodyPr/>
          <a:lstStyle/>
          <a:p>
            <a:r>
              <a:rPr lang="en-US" sz="2800" b="1" dirty="0" smtClean="0">
                <a:solidFill>
                  <a:srgbClr val="000000"/>
                </a:solidFill>
                <a:effectLst>
                  <a:outerShdw blurRad="38100" dist="38100" dir="2700000" algn="tl">
                    <a:srgbClr val="000000">
                      <a:alpha val="43137"/>
                    </a:srgbClr>
                  </a:outerShdw>
                </a:effectLst>
              </a:rPr>
              <a:t>Convergence in Diversity </a:t>
            </a:r>
            <a:br>
              <a:rPr lang="en-US" sz="2800" b="1" dirty="0" smtClean="0">
                <a:solidFill>
                  <a:srgbClr val="000000"/>
                </a:solidFill>
                <a:effectLst>
                  <a:outerShdw blurRad="38100" dist="38100" dir="2700000" algn="tl">
                    <a:srgbClr val="000000">
                      <a:alpha val="43137"/>
                    </a:srgbClr>
                  </a:outerShdw>
                </a:effectLst>
              </a:rPr>
            </a:br>
            <a:r>
              <a:rPr lang="en-US" sz="2400" b="1" dirty="0" smtClean="0">
                <a:solidFill>
                  <a:srgbClr val="000000"/>
                </a:solidFill>
                <a:effectLst>
                  <a:outerShdw blurRad="38100" dist="38100" dir="2700000" algn="tl">
                    <a:srgbClr val="000000">
                      <a:alpha val="43137"/>
                    </a:srgbClr>
                  </a:outerShdw>
                </a:effectLst>
              </a:rPr>
              <a:t>Food Movements &amp; the Transformation of our Food Systems</a:t>
            </a:r>
            <a:endParaRPr lang="en-US" sz="2400" b="1" dirty="0">
              <a:solidFill>
                <a:srgbClr val="000000"/>
              </a:solidFill>
              <a:effectLst>
                <a:outerShdw blurRad="38100" dist="38100" dir="2700000" algn="tl">
                  <a:srgbClr val="000000">
                    <a:alpha val="43137"/>
                  </a:srgbClr>
                </a:outerShdw>
              </a:effectLst>
            </a:endParaRPr>
          </a:p>
        </p:txBody>
      </p:sp>
      <p:sp>
        <p:nvSpPr>
          <p:cNvPr id="6" name="Text Box 5"/>
          <p:cNvSpPr txBox="1">
            <a:spLocks noChangeArrowheads="1"/>
          </p:cNvSpPr>
          <p:nvPr/>
        </p:nvSpPr>
        <p:spPr bwMode="auto">
          <a:xfrm>
            <a:off x="5638800" y="5867400"/>
            <a:ext cx="2590800" cy="707886"/>
          </a:xfrm>
          <a:prstGeom prst="rect">
            <a:avLst/>
          </a:prstGeom>
          <a:solidFill>
            <a:srgbClr val="FFFF00"/>
          </a:solidFill>
          <a:ln w="9525">
            <a:noFill/>
            <a:miter lim="800000"/>
            <a:headEnd/>
            <a:tailEnd/>
          </a:ln>
        </p:spPr>
        <p:txBody>
          <a:bodyPr wrap="square">
            <a:spAutoFit/>
          </a:bodyPr>
          <a:lstStyle/>
          <a:p>
            <a:pPr algn="ctr">
              <a:defRPr/>
            </a:pPr>
            <a:r>
              <a:rPr lang="en-US" sz="2000" b="1" dirty="0" smtClean="0">
                <a:solidFill>
                  <a:srgbClr val="000000"/>
                </a:solidFill>
                <a:effectLst>
                  <a:outerShdw blurRad="38100" dist="38100" dir="2700000" algn="tl">
                    <a:srgbClr val="FFFFFF"/>
                  </a:outerShdw>
                </a:effectLst>
              </a:rPr>
              <a:t>Eric Holt-Giménez </a:t>
            </a:r>
          </a:p>
          <a:p>
            <a:pPr algn="ctr">
              <a:defRPr/>
            </a:pPr>
            <a:r>
              <a:rPr lang="en-US" sz="2000" b="1" dirty="0" smtClean="0">
                <a:solidFill>
                  <a:srgbClr val="000000"/>
                </a:solidFill>
                <a:effectLst>
                  <a:outerShdw blurRad="38100" dist="38100" dir="2700000" algn="tl">
                    <a:srgbClr val="FFFFFF"/>
                  </a:outerShdw>
                </a:effectLst>
              </a:rPr>
              <a:t>Food First</a:t>
            </a:r>
            <a:endParaRPr lang="en-US" sz="2000" b="1" dirty="0">
              <a:solidFill>
                <a:srgbClr val="0000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z="4000" b="1" dirty="0" smtClean="0">
                <a:solidFill>
                  <a:srgbClr val="FFFF00"/>
                </a:solidFill>
                <a:effectLst>
                  <a:outerShdw blurRad="38100" dist="38100" dir="2700000" algn="tl">
                    <a:srgbClr val="000000"/>
                  </a:outerShdw>
                </a:effectLst>
              </a:rPr>
              <a:t>Rise of the </a:t>
            </a:r>
            <a:br>
              <a:rPr lang="en-US" sz="4000" b="1" dirty="0" smtClean="0">
                <a:solidFill>
                  <a:srgbClr val="FFFF00"/>
                </a:solidFill>
                <a:effectLst>
                  <a:outerShdw blurRad="38100" dist="38100" dir="2700000" algn="tl">
                    <a:srgbClr val="000000"/>
                  </a:outerShdw>
                </a:effectLst>
              </a:rPr>
            </a:br>
            <a:r>
              <a:rPr lang="en-US" sz="4000" b="1" dirty="0" smtClean="0">
                <a:solidFill>
                  <a:srgbClr val="FFFF00"/>
                </a:solidFill>
                <a:effectLst>
                  <a:outerShdw blurRad="38100" dist="38100" dir="2700000" algn="tl">
                    <a:srgbClr val="000000"/>
                  </a:outerShdw>
                </a:effectLst>
              </a:rPr>
              <a:t>Corporate Food Regime</a:t>
            </a:r>
          </a:p>
        </p:txBody>
      </p:sp>
      <p:sp>
        <p:nvSpPr>
          <p:cNvPr id="8195" name="Rectangle 3"/>
          <p:cNvSpPr>
            <a:spLocks noGrp="1" noChangeArrowheads="1"/>
          </p:cNvSpPr>
          <p:nvPr>
            <p:ph type="body" idx="1"/>
          </p:nvPr>
        </p:nvSpPr>
        <p:spPr>
          <a:xfrm>
            <a:off x="533400" y="1828800"/>
            <a:ext cx="8229600" cy="4525963"/>
          </a:xfrm>
        </p:spPr>
        <p:txBody>
          <a:bodyPr/>
          <a:lstStyle/>
          <a:p>
            <a:pPr eaLnBrk="1" hangingPunct="1">
              <a:defRPr/>
            </a:pPr>
            <a:r>
              <a:rPr lang="en-US" b="1" smtClean="0">
                <a:effectLst>
                  <a:outerShdw blurRad="38100" dist="38100" dir="2700000" algn="tl">
                    <a:srgbClr val="000000"/>
                  </a:outerShdw>
                </a:effectLst>
              </a:rPr>
              <a:t>Green Revolution 1960-80s</a:t>
            </a:r>
          </a:p>
          <a:p>
            <a:pPr eaLnBrk="1" hangingPunct="1">
              <a:defRPr/>
            </a:pPr>
            <a:r>
              <a:rPr lang="en-US" b="1" smtClean="0">
                <a:effectLst>
                  <a:outerShdw blurRad="38100" dist="38100" dir="2700000" algn="tl">
                    <a:srgbClr val="000000"/>
                  </a:outerShdw>
                </a:effectLst>
              </a:rPr>
              <a:t>Structural Adjustment Policies 80s-90s</a:t>
            </a:r>
          </a:p>
          <a:p>
            <a:pPr lvl="1" eaLnBrk="1" hangingPunct="1">
              <a:defRPr/>
            </a:pPr>
            <a:r>
              <a:rPr lang="en-US" b="1" smtClean="0">
                <a:effectLst>
                  <a:outerShdw blurRad="38100" dist="38100" dir="2700000" algn="tl">
                    <a:srgbClr val="000000"/>
                  </a:outerShdw>
                </a:effectLst>
              </a:rPr>
              <a:t>removal tariff barriers</a:t>
            </a:r>
          </a:p>
          <a:p>
            <a:pPr lvl="1" eaLnBrk="1" hangingPunct="1">
              <a:defRPr/>
            </a:pPr>
            <a:r>
              <a:rPr lang="en-US" b="1" smtClean="0">
                <a:effectLst>
                  <a:outerShdw blurRad="38100" dist="38100" dir="2700000" algn="tl">
                    <a:srgbClr val="000000"/>
                  </a:outerShdw>
                </a:effectLst>
              </a:rPr>
              <a:t>dismantling of marketing boards</a:t>
            </a:r>
          </a:p>
          <a:p>
            <a:pPr lvl="1" eaLnBrk="1" hangingPunct="1">
              <a:defRPr/>
            </a:pPr>
            <a:r>
              <a:rPr lang="en-US" b="1" smtClean="0">
                <a:effectLst>
                  <a:outerShdw blurRad="38100" dist="38100" dir="2700000" algn="tl">
                    <a:srgbClr val="000000"/>
                  </a:outerShdw>
                </a:effectLst>
              </a:rPr>
              <a:t>non-food export crops</a:t>
            </a:r>
          </a:p>
          <a:p>
            <a:pPr lvl="1" eaLnBrk="1" hangingPunct="1">
              <a:defRPr/>
            </a:pPr>
            <a:r>
              <a:rPr lang="en-US" b="1" smtClean="0">
                <a:effectLst>
                  <a:outerShdw blurRad="38100" dist="38100" dir="2700000" algn="tl">
                    <a:srgbClr val="000000"/>
                  </a:outerShdw>
                </a:effectLst>
              </a:rPr>
              <a:t>Dismantling of reserves</a:t>
            </a:r>
          </a:p>
          <a:p>
            <a:pPr eaLnBrk="1" hangingPunct="1">
              <a:defRPr/>
            </a:pPr>
            <a:r>
              <a:rPr lang="en-US" b="1" smtClean="0">
                <a:effectLst>
                  <a:outerShdw blurRad="38100" dist="38100" dir="2700000" algn="tl">
                    <a:srgbClr val="000000"/>
                  </a:outerShdw>
                </a:effectLst>
              </a:rPr>
              <a:t>Free Trade “mania” 1990s-present </a:t>
            </a:r>
          </a:p>
          <a:p>
            <a:pPr lvl="1" eaLnBrk="1" hangingPunct="1">
              <a:defRPr/>
            </a:pPr>
            <a:r>
              <a:rPr lang="en-US" b="1" smtClean="0">
                <a:effectLst>
                  <a:outerShdw blurRad="38100" dist="38100" dir="2700000" algn="tl">
                    <a:srgbClr val="000000"/>
                  </a:outerShdw>
                </a:effectLst>
              </a:rPr>
              <a:t>WTO, FTAs (NAFTA, CAFTA)</a:t>
            </a:r>
          </a:p>
          <a:p>
            <a:pPr lvl="1" eaLnBrk="1" hangingPunct="1">
              <a:defRPr/>
            </a:pPr>
            <a:r>
              <a:rPr lang="en-US" b="1" smtClean="0">
                <a:effectLst>
                  <a:outerShdw blurRad="38100" dist="38100" dir="2700000" algn="tl">
                    <a:srgbClr val="000000"/>
                  </a:outerShdw>
                </a:effectLst>
              </a:rPr>
              <a:t>Subsidies, Surplus, Dumping</a:t>
            </a:r>
          </a:p>
          <a:p>
            <a:pPr lvl="1" eaLnBrk="1" hangingPunct="1">
              <a:defRPr/>
            </a:pPr>
            <a:endParaRPr lang="en-US" b="1" smtClean="0">
              <a:effectLst>
                <a:outerShdw blurRad="38100" dist="38100" dir="2700000" algn="tl">
                  <a:srgbClr val="000000"/>
                </a:outerShdw>
              </a:effectLst>
            </a:endParaRPr>
          </a:p>
          <a:p>
            <a:pPr eaLnBrk="1" hangingPunct="1">
              <a:defRPr/>
            </a:pP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r" eaLnBrk="1" hangingPunct="1"/>
            <a:r>
              <a:rPr lang="en-US" b="1" smtClean="0">
                <a:solidFill>
                  <a:srgbClr val="FF0000"/>
                </a:solidFill>
              </a:rPr>
              <a:t>Results?</a:t>
            </a:r>
          </a:p>
        </p:txBody>
      </p:sp>
      <p:sp>
        <p:nvSpPr>
          <p:cNvPr id="10243" name="Rectangle 3"/>
          <p:cNvSpPr>
            <a:spLocks noGrp="1" noChangeArrowheads="1"/>
          </p:cNvSpPr>
          <p:nvPr>
            <p:ph type="body" idx="1"/>
          </p:nvPr>
        </p:nvSpPr>
        <p:spPr>
          <a:xfrm>
            <a:off x="0" y="1447800"/>
            <a:ext cx="9144000" cy="4953000"/>
          </a:xfrm>
        </p:spPr>
        <p:txBody>
          <a:bodyPr/>
          <a:lstStyle/>
          <a:p>
            <a:pPr eaLnBrk="1" hangingPunct="1">
              <a:lnSpc>
                <a:spcPct val="80000"/>
              </a:lnSpc>
              <a:defRPr/>
            </a:pPr>
            <a:r>
              <a:rPr lang="en-US" sz="2800" b="1" smtClean="0">
                <a:effectLst>
                  <a:outerShdw blurRad="38100" dist="38100" dir="2700000" algn="tl">
                    <a:srgbClr val="000000"/>
                  </a:outerShdw>
                </a:effectLst>
              </a:rPr>
              <a:t>Global South Food 1970-2001 : </a:t>
            </a:r>
          </a:p>
          <a:p>
            <a:pPr eaLnBrk="1" hangingPunct="1">
              <a:lnSpc>
                <a:spcPct val="80000"/>
              </a:lnSpc>
              <a:buFontTx/>
              <a:buNone/>
              <a:defRPr/>
            </a:pPr>
            <a:r>
              <a:rPr lang="en-US" sz="2800" b="1" smtClean="0">
                <a:effectLst>
                  <a:outerShdw blurRad="38100" dist="38100" dir="2700000" algn="tl">
                    <a:srgbClr val="000000"/>
                  </a:outerShdw>
                </a:effectLst>
              </a:rPr>
              <a:t>        $ 1 billion surplus—$  11 billion deficit</a:t>
            </a:r>
          </a:p>
          <a:p>
            <a:pPr eaLnBrk="1" hangingPunct="1">
              <a:lnSpc>
                <a:spcPct val="80000"/>
              </a:lnSpc>
              <a:defRPr/>
            </a:pPr>
            <a:r>
              <a:rPr lang="en-US" sz="2800" b="1" smtClean="0">
                <a:effectLst>
                  <a:outerShdw blurRad="38100" dist="38100" dir="2700000" algn="tl">
                    <a:srgbClr val="000000"/>
                  </a:outerShdw>
                </a:effectLst>
              </a:rPr>
              <a:t>Industrial Agriculture: 20% GHG; 80% water </a:t>
            </a:r>
          </a:p>
          <a:p>
            <a:pPr eaLnBrk="1" hangingPunct="1">
              <a:lnSpc>
                <a:spcPct val="80000"/>
              </a:lnSpc>
              <a:defRPr/>
            </a:pPr>
            <a:r>
              <a:rPr lang="en-US" sz="2800" b="1" smtClean="0">
                <a:effectLst>
                  <a:outerShdw blurRad="38100" dist="38100" dir="2700000" algn="tl">
                    <a:srgbClr val="000000"/>
                  </a:outerShdw>
                </a:effectLst>
              </a:rPr>
              <a:t>Loss of 75% crop diversity</a:t>
            </a:r>
          </a:p>
          <a:p>
            <a:pPr eaLnBrk="1" hangingPunct="1">
              <a:lnSpc>
                <a:spcPct val="80000"/>
              </a:lnSpc>
              <a:defRPr/>
            </a:pPr>
            <a:r>
              <a:rPr lang="en-US" sz="2800" b="1" smtClean="0">
                <a:effectLst>
                  <a:outerShdw blurRad="38100" dist="38100" dir="2700000" algn="tl">
                    <a:srgbClr val="000000"/>
                  </a:outerShdw>
                </a:effectLst>
              </a:rPr>
              <a:t>Increase food per capita = increase hungry = 11%</a:t>
            </a:r>
          </a:p>
          <a:p>
            <a:pPr eaLnBrk="1" hangingPunct="1">
              <a:lnSpc>
                <a:spcPct val="80000"/>
              </a:lnSpc>
              <a:defRPr/>
            </a:pPr>
            <a:r>
              <a:rPr lang="en-US" sz="2800" b="1" smtClean="0">
                <a:effectLst>
                  <a:outerShdw blurRad="38100" dist="38100" dir="2700000" algn="tl">
                    <a:srgbClr val="000000"/>
                  </a:outerShdw>
                </a:effectLst>
              </a:rPr>
              <a:t>Cost of 20 years Trade liberalization sub-Saharan Africa = US$272 billion = amount that the region received in aid </a:t>
            </a:r>
          </a:p>
          <a:p>
            <a:pPr eaLnBrk="1" hangingPunct="1">
              <a:lnSpc>
                <a:spcPct val="80000"/>
              </a:lnSpc>
              <a:defRPr/>
            </a:pPr>
            <a:r>
              <a:rPr lang="en-US" sz="2800" b="1" smtClean="0">
                <a:effectLst>
                  <a:outerShdw blurRad="38100" dist="38100" dir="2700000" algn="tl">
                    <a:srgbClr val="000000"/>
                  </a:outerShdw>
                </a:effectLst>
              </a:rPr>
              <a:t>Immigration: 1.3 million Mexican smallholders bankrupt (1994-2004) 1 million immigrants to the U.S.</a:t>
            </a:r>
          </a:p>
          <a:p>
            <a:pPr eaLnBrk="1" hangingPunct="1">
              <a:lnSpc>
                <a:spcPct val="80000"/>
              </a:lnSpc>
              <a:defRPr/>
            </a:pPr>
            <a:r>
              <a:rPr lang="en-US" sz="2800" b="1" smtClean="0">
                <a:effectLst>
                  <a:outerShdw blurRad="38100" dist="38100" dir="2700000" algn="tl">
                    <a:srgbClr val="000000"/>
                  </a:outerShdw>
                </a:effectLst>
              </a:rPr>
              <a:t>GR: $10.2 billion/yr U.S. corn and soy production </a:t>
            </a:r>
          </a:p>
          <a:p>
            <a:pPr eaLnBrk="1" hangingPunct="1">
              <a:lnSpc>
                <a:spcPct val="80000"/>
              </a:lnSpc>
              <a:defRPr/>
            </a:pPr>
            <a:r>
              <a:rPr lang="en-US" sz="2800" b="1" smtClean="0">
                <a:effectLst>
                  <a:outerShdw blurRad="38100" dist="38100" dir="2700000" algn="tl">
                    <a:srgbClr val="000000"/>
                  </a:outerShdw>
                </a:effectLst>
              </a:rPr>
              <a:t>ADM, Cargill, Bunge 80% grain; Monsanto 1/5 seeds </a:t>
            </a:r>
          </a:p>
          <a:p>
            <a:pPr eaLnBrk="1" hangingPunct="1">
              <a:lnSpc>
                <a:spcPct val="80000"/>
              </a:lnSpc>
              <a:defRPr/>
            </a:pPr>
            <a:endParaRPr lang="en-US" sz="2800" b="1" smtClean="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0" y="0"/>
            <a:ext cx="9144000" cy="9144000"/>
          </a:xfrm>
          <a:prstGeom prst="rect">
            <a:avLst/>
          </a:prstGeom>
          <a:noFill/>
          <a:ln w="9525">
            <a:noFill/>
            <a:miter lim="800000"/>
            <a:headEnd/>
            <a:tailEnd/>
          </a:ln>
        </p:spPr>
      </p:pic>
      <p:sp>
        <p:nvSpPr>
          <p:cNvPr id="13315" name="Title 2"/>
          <p:cNvSpPr>
            <a:spLocks noGrp="1"/>
          </p:cNvSpPr>
          <p:nvPr>
            <p:ph type="title"/>
          </p:nvPr>
        </p:nvSpPr>
        <p:spPr>
          <a:xfrm>
            <a:off x="457200" y="0"/>
            <a:ext cx="8229600" cy="1143000"/>
          </a:xfrm>
        </p:spPr>
        <p:txBody>
          <a:bodyPr/>
          <a:lstStyle/>
          <a:p>
            <a:r>
              <a:rPr lang="en-US" b="1" smtClean="0">
                <a:solidFill>
                  <a:srgbClr val="663300"/>
                </a:solidFill>
              </a:rPr>
              <a:t>G-20</a:t>
            </a:r>
            <a:br>
              <a:rPr lang="en-US" b="1" smtClean="0">
                <a:solidFill>
                  <a:srgbClr val="663300"/>
                </a:solidFill>
              </a:rPr>
            </a:br>
            <a:r>
              <a:rPr lang="en-US" sz="2400" b="1" smtClean="0">
                <a:solidFill>
                  <a:srgbClr val="663300"/>
                </a:solidFill>
              </a:rPr>
              <a:t>(L’Aquila, 2009; Paris, June 2011)</a:t>
            </a:r>
          </a:p>
        </p:txBody>
      </p:sp>
      <p:sp>
        <p:nvSpPr>
          <p:cNvPr id="13316" name="TextBox 3"/>
          <p:cNvSpPr txBox="1">
            <a:spLocks noChangeArrowheads="1"/>
          </p:cNvSpPr>
          <p:nvPr/>
        </p:nvSpPr>
        <p:spPr bwMode="auto">
          <a:xfrm>
            <a:off x="6477000" y="5791200"/>
            <a:ext cx="1905000" cy="954088"/>
          </a:xfrm>
          <a:prstGeom prst="rect">
            <a:avLst/>
          </a:prstGeom>
          <a:noFill/>
          <a:ln w="9525">
            <a:noFill/>
            <a:miter lim="800000"/>
            <a:headEnd/>
            <a:tailEnd/>
          </a:ln>
        </p:spPr>
        <p:txBody>
          <a:bodyPr>
            <a:spAutoFit/>
          </a:bodyPr>
          <a:lstStyle/>
          <a:p>
            <a:r>
              <a:rPr lang="en-US" sz="2800" b="1">
                <a:solidFill>
                  <a:srgbClr val="663300"/>
                </a:solidFill>
              </a:rPr>
              <a:t>Less than 1/20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868363"/>
          </a:xfrm>
        </p:spPr>
        <p:txBody>
          <a:bodyPr/>
          <a:lstStyle/>
          <a:p>
            <a:r>
              <a:rPr lang="en-US" smtClean="0"/>
              <a:t>Combating Hunger?</a:t>
            </a:r>
          </a:p>
        </p:txBody>
      </p:sp>
      <p:sp>
        <p:nvSpPr>
          <p:cNvPr id="14339" name="Content Placeholder 2"/>
          <p:cNvSpPr>
            <a:spLocks noGrp="1"/>
          </p:cNvSpPr>
          <p:nvPr>
            <p:ph idx="1"/>
          </p:nvPr>
        </p:nvSpPr>
        <p:spPr>
          <a:xfrm>
            <a:off x="533400" y="1143000"/>
            <a:ext cx="8229600" cy="4525963"/>
          </a:xfrm>
        </p:spPr>
        <p:txBody>
          <a:bodyPr/>
          <a:lstStyle/>
          <a:p>
            <a:pPr lvl="1">
              <a:buFont typeface="Wingdings" pitchFamily="2" charset="2"/>
              <a:buChar char="§"/>
            </a:pPr>
            <a:r>
              <a:rPr lang="en-US" sz="2400" dirty="0" smtClean="0"/>
              <a:t>Feed the Future/Global Food Security Act</a:t>
            </a:r>
          </a:p>
          <a:p>
            <a:pPr lvl="1">
              <a:buFont typeface="Wingdings" pitchFamily="2" charset="2"/>
              <a:buChar char="§"/>
            </a:pPr>
            <a:r>
              <a:rPr lang="en-US" sz="2400" dirty="0" smtClean="0"/>
              <a:t>Global Harvest Initiative</a:t>
            </a:r>
          </a:p>
          <a:p>
            <a:pPr lvl="1">
              <a:buFont typeface="Wingdings" pitchFamily="2" charset="2"/>
              <a:buChar char="§"/>
            </a:pPr>
            <a:r>
              <a:rPr lang="en-US" sz="2400" dirty="0" smtClean="0"/>
              <a:t>Alliance for a Green Revolution in Africa</a:t>
            </a:r>
          </a:p>
          <a:p>
            <a:pPr lvl="1">
              <a:buFont typeface="Wingdings" pitchFamily="2" charset="2"/>
              <a:buChar char="§"/>
            </a:pPr>
            <a:r>
              <a:rPr lang="en-US" sz="2400" dirty="0" smtClean="0"/>
              <a:t>G-20 promises/agreements (GAFSP, HLTF,  CFA )</a:t>
            </a:r>
          </a:p>
          <a:p>
            <a:pPr lvl="1">
              <a:buFont typeface="Wingdings" pitchFamily="2" charset="2"/>
              <a:buChar char="§"/>
            </a:pPr>
            <a:r>
              <a:rPr lang="en-US" sz="2400" dirty="0" smtClean="0"/>
              <a:t>Increase production (70% by 2050)</a:t>
            </a:r>
          </a:p>
          <a:p>
            <a:pPr lvl="2">
              <a:buFont typeface="Wingdings" pitchFamily="2" charset="2"/>
              <a:buChar char="§"/>
            </a:pPr>
            <a:r>
              <a:rPr lang="en-US" sz="2000" dirty="0" smtClean="0"/>
              <a:t>Industrialization of agriculture (agrarian transition)</a:t>
            </a:r>
          </a:p>
          <a:p>
            <a:pPr lvl="2">
              <a:buFont typeface="Wingdings" pitchFamily="2" charset="2"/>
              <a:buChar char="§"/>
            </a:pPr>
            <a:r>
              <a:rPr lang="en-US" sz="2000" dirty="0" smtClean="0"/>
              <a:t>GMO-led Green Revolution (WEMA)</a:t>
            </a:r>
          </a:p>
          <a:p>
            <a:pPr lvl="2">
              <a:buFont typeface="Wingdings" pitchFamily="2" charset="2"/>
              <a:buChar char="§"/>
            </a:pPr>
            <a:r>
              <a:rPr lang="en-US" sz="2000" dirty="0" smtClean="0"/>
              <a:t>New focus on smallholders (land mobility)</a:t>
            </a:r>
          </a:p>
          <a:p>
            <a:pPr lvl="1">
              <a:buFont typeface="Wingdings" pitchFamily="2" charset="2"/>
              <a:buChar char="§"/>
            </a:pPr>
            <a:r>
              <a:rPr lang="en-US" sz="2400" dirty="0" smtClean="0"/>
              <a:t>Market-led, aid-backed</a:t>
            </a:r>
          </a:p>
          <a:p>
            <a:pPr lvl="2">
              <a:buFont typeface="Wingdings" pitchFamily="2" charset="2"/>
              <a:buChar char="§"/>
            </a:pPr>
            <a:r>
              <a:rPr lang="en-US" sz="2000" dirty="0" smtClean="0"/>
              <a:t>WTO Doha Round </a:t>
            </a:r>
            <a:r>
              <a:rPr lang="en-US" sz="2000" smtClean="0"/>
              <a:t>, FTAs, REDD</a:t>
            </a:r>
            <a:endParaRPr lang="en-US" sz="2000" dirty="0" smtClean="0"/>
          </a:p>
          <a:p>
            <a:pPr lvl="2">
              <a:buFont typeface="Wingdings" pitchFamily="2" charset="2"/>
              <a:buChar char="§"/>
            </a:pPr>
            <a:r>
              <a:rPr lang="en-US" sz="2000" dirty="0" smtClean="0"/>
              <a:t>Public-private partnerships</a:t>
            </a:r>
          </a:p>
          <a:p>
            <a:pPr lvl="2">
              <a:buFont typeface="Wingdings" pitchFamily="2" charset="2"/>
              <a:buChar char="§"/>
            </a:pPr>
            <a:r>
              <a:rPr lang="en-US" sz="2000" dirty="0" smtClean="0"/>
              <a:t>Globalization of land, input markets</a:t>
            </a:r>
          </a:p>
          <a:p>
            <a:pPr lvl="2">
              <a:buFont typeface="Wingdings" pitchFamily="2" charset="2"/>
              <a:buChar char="§"/>
            </a:pPr>
            <a:endParaRPr lang="en-US" sz="2000"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0"/>
            <a:ext cx="9140825" cy="6854825"/>
            <a:chOff x="0" y="0"/>
            <a:chExt cx="5758" cy="4318"/>
          </a:xfrm>
        </p:grpSpPr>
        <p:pic>
          <p:nvPicPr>
            <p:cNvPr id="18437" name="Picture 3"/>
            <p:cNvPicPr>
              <a:picLocks noChangeAspect="1" noChangeArrowheads="1"/>
            </p:cNvPicPr>
            <p:nvPr/>
          </p:nvPicPr>
          <p:blipFill>
            <a:blip r:embed="rId3"/>
            <a:srcRect/>
            <a:stretch>
              <a:fillRect/>
            </a:stretch>
          </p:blipFill>
          <p:spPr bwMode="auto">
            <a:xfrm>
              <a:off x="0" y="0"/>
              <a:ext cx="5759" cy="4319"/>
            </a:xfrm>
            <a:prstGeom prst="rect">
              <a:avLst/>
            </a:prstGeom>
            <a:noFill/>
            <a:ln w="9525">
              <a:noFill/>
              <a:round/>
              <a:headEnd/>
              <a:tailEnd/>
            </a:ln>
          </p:spPr>
        </p:pic>
        <p:sp>
          <p:nvSpPr>
            <p:cNvPr id="18438" name="Text Box 4"/>
            <p:cNvSpPr txBox="1">
              <a:spLocks noChangeArrowheads="1"/>
            </p:cNvSpPr>
            <p:nvPr/>
          </p:nvSpPr>
          <p:spPr bwMode="auto">
            <a:xfrm>
              <a:off x="0" y="0"/>
              <a:ext cx="5759" cy="4319"/>
            </a:xfrm>
            <a:prstGeom prst="rect">
              <a:avLst/>
            </a:prstGeom>
            <a:noFill/>
            <a:ln w="9525">
              <a:noFill/>
              <a:round/>
              <a:headEnd/>
              <a:tailEnd/>
            </a:ln>
          </p:spPr>
          <p:txBody>
            <a:bodyPr wrap="none" anchor="ctr"/>
            <a:lstStyle/>
            <a:p>
              <a:endParaRPr lang="en-US"/>
            </a:p>
          </p:txBody>
        </p:sp>
      </p:grpSp>
      <p:sp>
        <p:nvSpPr>
          <p:cNvPr id="122885" name="Rectangle 5"/>
          <p:cNvSpPr>
            <a:spLocks noChangeArrowheads="1"/>
          </p:cNvSpPr>
          <p:nvPr/>
        </p:nvSpPr>
        <p:spPr bwMode="auto">
          <a:xfrm>
            <a:off x="228600" y="228600"/>
            <a:ext cx="8915400" cy="3386138"/>
          </a:xfrm>
          <a:prstGeom prst="rect">
            <a:avLst/>
          </a:prstGeom>
          <a:noFill/>
          <a:ln w="9525">
            <a:noFill/>
            <a:round/>
            <a:headEnd/>
            <a:tailEnd/>
          </a:ln>
          <a:effectLst/>
        </p:spPr>
        <p:txBody>
          <a:bodyPr lIns="90000" tIns="46800" rIns="90000" bIns="46800">
            <a:spAutoFit/>
          </a:bodyPr>
          <a:lstStyle/>
          <a:p>
            <a:pPr defTabSz="457200">
              <a:buClr>
                <a:srgbClr val="FFFFFF"/>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600" b="1">
                <a:solidFill>
                  <a:srgbClr val="FFFFFF"/>
                </a:solidFill>
                <a:effectLst>
                  <a:outerShdw blurRad="38100" dist="38100" dir="2700000" algn="tl">
                    <a:srgbClr val="000000"/>
                  </a:outerShdw>
                </a:effectLst>
                <a:latin typeface="Times New Roman" pitchFamily="18" charset="0"/>
              </a:rPr>
              <a:t>“</a:t>
            </a:r>
            <a:r>
              <a:rPr lang="en-US" sz="3600" b="1">
                <a:solidFill>
                  <a:srgbClr val="000000"/>
                </a:solidFill>
                <a:effectLst>
                  <a:outerShdw blurRad="38100" dist="38100" dir="2700000" algn="tl">
                    <a:srgbClr val="FFFFFF"/>
                  </a:outerShdw>
                </a:effectLst>
                <a:latin typeface="Times New Roman" pitchFamily="18" charset="0"/>
              </a:rPr>
              <a:t>The way the world grows its food will have to change radically to better serve the poor and hungry if the world is to cope with growing population and climate change while avoiding social breakdown and environmental collapse.”</a:t>
            </a:r>
          </a:p>
        </p:txBody>
      </p:sp>
      <p:sp>
        <p:nvSpPr>
          <p:cNvPr id="18436" name="Rectangle 6"/>
          <p:cNvSpPr>
            <a:spLocks noChangeArrowheads="1"/>
          </p:cNvSpPr>
          <p:nvPr/>
        </p:nvSpPr>
        <p:spPr bwMode="auto">
          <a:xfrm>
            <a:off x="2209800" y="4495800"/>
            <a:ext cx="6265863" cy="368300"/>
          </a:xfrm>
          <a:prstGeom prst="rect">
            <a:avLst/>
          </a:prstGeom>
          <a:noFill/>
          <a:ln w="9525">
            <a:noFill/>
            <a:round/>
            <a:headEnd/>
            <a:tailEnd/>
          </a:ln>
        </p:spPr>
        <p:txBody>
          <a:bodyPr wrap="none" lIns="90000" tIns="46800" rIns="90000" bIns="46800">
            <a:spAutoFit/>
          </a:bodyPr>
          <a:lstStyle/>
          <a:p>
            <a:pPr defTabSz="457200">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FAO, GEF, UNDP, UNEP, UNESCO, World Bank and WHO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What did experts find?</a:t>
            </a:r>
          </a:p>
        </p:txBody>
      </p:sp>
      <p:sp>
        <p:nvSpPr>
          <p:cNvPr id="19459" name="Rectangle 3"/>
          <p:cNvSpPr>
            <a:spLocks noGrp="1" noChangeArrowheads="1"/>
          </p:cNvSpPr>
          <p:nvPr>
            <p:ph type="body" idx="1"/>
          </p:nvPr>
        </p:nvSpPr>
        <p:spPr/>
        <p:txBody>
          <a:bodyPr/>
          <a:lstStyle/>
          <a:p>
            <a:pPr>
              <a:lnSpc>
                <a:spcPct val="90000"/>
              </a:lnSpc>
            </a:pPr>
            <a:r>
              <a:rPr lang="en-US" sz="2400" smtClean="0"/>
              <a:t>GMOs not needed	</a:t>
            </a:r>
          </a:p>
          <a:p>
            <a:pPr lvl="1">
              <a:lnSpc>
                <a:spcPct val="90000"/>
              </a:lnSpc>
            </a:pPr>
            <a:r>
              <a:rPr lang="en-US" sz="2000" smtClean="0"/>
              <a:t>Do not raise intrinsic yields</a:t>
            </a:r>
          </a:p>
          <a:p>
            <a:pPr lvl="1">
              <a:lnSpc>
                <a:spcPct val="90000"/>
              </a:lnSpc>
            </a:pPr>
            <a:r>
              <a:rPr lang="en-US" sz="2000" smtClean="0"/>
              <a:t>Unable to fully address climate resilience</a:t>
            </a:r>
          </a:p>
          <a:p>
            <a:pPr lvl="1">
              <a:lnSpc>
                <a:spcPct val="90000"/>
              </a:lnSpc>
              <a:buFontTx/>
              <a:buNone/>
            </a:pPr>
            <a:r>
              <a:rPr lang="en-US" sz="1600" smtClean="0"/>
              <a:t>				(IAASTD, USDA, Union of Concerned Scientists)</a:t>
            </a:r>
          </a:p>
          <a:p>
            <a:pPr lvl="1">
              <a:lnSpc>
                <a:spcPct val="90000"/>
              </a:lnSpc>
              <a:buFontTx/>
              <a:buNone/>
            </a:pPr>
            <a:endParaRPr lang="en-US" sz="1600" smtClean="0"/>
          </a:p>
          <a:p>
            <a:pPr>
              <a:lnSpc>
                <a:spcPct val="90000"/>
              </a:lnSpc>
            </a:pPr>
            <a:r>
              <a:rPr lang="en-US" sz="2400" smtClean="0"/>
              <a:t>Free Trade Agreements detrimental</a:t>
            </a:r>
          </a:p>
          <a:p>
            <a:pPr lvl="1">
              <a:lnSpc>
                <a:spcPct val="90000"/>
              </a:lnSpc>
            </a:pPr>
            <a:r>
              <a:rPr lang="en-US" sz="2000" smtClean="0"/>
              <a:t>90% benefits go to Northern countries</a:t>
            </a:r>
          </a:p>
          <a:p>
            <a:pPr lvl="1">
              <a:lnSpc>
                <a:spcPct val="90000"/>
              </a:lnSpc>
            </a:pPr>
            <a:r>
              <a:rPr lang="en-US" sz="2000" smtClean="0"/>
              <a:t>Benefits to poor farmers $2/year/farmer</a:t>
            </a:r>
          </a:p>
          <a:p>
            <a:pPr lvl="1">
              <a:lnSpc>
                <a:spcPct val="90000"/>
              </a:lnSpc>
              <a:buFontTx/>
              <a:buNone/>
            </a:pPr>
            <a:r>
              <a:rPr lang="en-US" sz="1600" smtClean="0"/>
              <a:t>							(World Bank)</a:t>
            </a:r>
          </a:p>
          <a:p>
            <a:pPr>
              <a:lnSpc>
                <a:spcPct val="90000"/>
              </a:lnSpc>
            </a:pPr>
            <a:endParaRPr lang="en-US" sz="2400" smtClean="0"/>
          </a:p>
          <a:p>
            <a:pPr>
              <a:lnSpc>
                <a:spcPct val="90000"/>
              </a:lnSpc>
            </a:pPr>
            <a:r>
              <a:rPr lang="en-US" sz="2400" smtClean="0"/>
              <a:t>Agroecology &amp; local food system economies the way forward</a:t>
            </a:r>
          </a:p>
          <a:p>
            <a:pPr lvl="1">
              <a:lnSpc>
                <a:spcPct val="90000"/>
              </a:lnSpc>
              <a:buFontTx/>
              <a:buNone/>
            </a:pPr>
            <a:r>
              <a:rPr lang="en-US" sz="1600" smtClean="0"/>
              <a:t>							(IAASTD)</a:t>
            </a:r>
            <a:endParaRPr lang="en-US" sz="2000" smtClean="0"/>
          </a:p>
          <a:p>
            <a:pPr>
              <a:lnSpc>
                <a:spcPct val="90000"/>
              </a:lnSpc>
            </a:pPr>
            <a:endParaRPr lang="en-US" sz="2400" smtClean="0"/>
          </a:p>
          <a:p>
            <a:pPr lvl="1">
              <a:lnSpc>
                <a:spcPct val="90000"/>
              </a:lnSpc>
            </a:pPr>
            <a:endParaRPr lang="en-US" sz="16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563562"/>
          </a:xfrm>
        </p:spPr>
        <p:txBody>
          <a:bodyPr/>
          <a:lstStyle/>
          <a:p>
            <a:pPr>
              <a:defRPr/>
            </a:pPr>
            <a:r>
              <a:rPr lang="en-US" sz="2800" b="1" dirty="0" smtClean="0">
                <a:effectLst>
                  <a:outerShdw blurRad="38100" dist="38100" dir="2700000" algn="tl">
                    <a:srgbClr val="000000">
                      <a:alpha val="43137"/>
                    </a:srgbClr>
                  </a:outerShdw>
                </a:effectLst>
              </a:rPr>
              <a:t>From “land mobility” to “surplus people”</a:t>
            </a:r>
            <a:endParaRPr lang="en-US" sz="2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143000"/>
            <a:ext cx="9144000" cy="4038600"/>
          </a:xfrm>
        </p:spPr>
        <p:txBody>
          <a:bodyPr/>
          <a:lstStyle/>
          <a:p>
            <a:pPr>
              <a:defRPr/>
            </a:pPr>
            <a:r>
              <a:rPr lang="en-US" sz="2400" b="1" dirty="0" smtClean="0">
                <a:effectLst>
                  <a:outerShdw blurRad="38100" dist="38100" dir="2700000" algn="tl">
                    <a:srgbClr val="000000">
                      <a:alpha val="43137"/>
                    </a:srgbClr>
                  </a:outerShdw>
                </a:effectLst>
              </a:rPr>
              <a:t>2.5 billion Smallholder livelihoods versus  Capital’s crises of accumulation</a:t>
            </a:r>
          </a:p>
          <a:p>
            <a:pPr>
              <a:buNone/>
              <a:defRPr/>
            </a:pPr>
            <a:endParaRPr lang="en-US" sz="2400" b="1" dirty="0" smtClean="0">
              <a:effectLst>
                <a:outerShdw blurRad="38100" dist="38100" dir="2700000" algn="tl">
                  <a:srgbClr val="000000">
                    <a:alpha val="43137"/>
                  </a:srgbClr>
                </a:outerShdw>
              </a:effectLst>
            </a:endParaRPr>
          </a:p>
          <a:p>
            <a:pPr>
              <a:defRPr/>
            </a:pPr>
            <a:r>
              <a:rPr lang="en-US" sz="2400" b="1" dirty="0" smtClean="0">
                <a:effectLst>
                  <a:outerShdw blurRad="38100" dist="38100" dir="2700000" algn="tl">
                    <a:srgbClr val="000000">
                      <a:alpha val="43137"/>
                    </a:srgbClr>
                  </a:outerShdw>
                </a:effectLst>
              </a:rPr>
              <a:t>Land grabs/Concentration (50 million farms?)</a:t>
            </a:r>
          </a:p>
          <a:p>
            <a:pPr lvl="1">
              <a:defRPr/>
            </a:pPr>
            <a:r>
              <a:rPr lang="en-US" sz="2400" b="1" dirty="0" err="1" smtClean="0">
                <a:effectLst>
                  <a:outerShdw blurRad="38100" dist="38100" dir="2700000" algn="tl">
                    <a:srgbClr val="000000">
                      <a:alpha val="43137"/>
                    </a:srgbClr>
                  </a:outerShdw>
                </a:effectLst>
              </a:rPr>
              <a:t>Agrofuels</a:t>
            </a:r>
            <a:r>
              <a:rPr lang="en-US" sz="2400" b="1" dirty="0" smtClean="0">
                <a:effectLst>
                  <a:outerShdw blurRad="38100" dist="38100" dir="2700000" algn="tl">
                    <a:srgbClr val="000000">
                      <a:alpha val="43137"/>
                    </a:srgbClr>
                  </a:outerShdw>
                </a:effectLst>
              </a:rPr>
              <a:t>/feedlots/grains</a:t>
            </a:r>
          </a:p>
          <a:p>
            <a:pPr lvl="1">
              <a:defRPr/>
            </a:pPr>
            <a:r>
              <a:rPr lang="en-US" sz="2400" b="1" dirty="0" smtClean="0">
                <a:effectLst>
                  <a:outerShdw blurRad="38100" dist="38100" dir="2700000" algn="tl">
                    <a:srgbClr val="000000">
                      <a:alpha val="43137"/>
                    </a:srgbClr>
                  </a:outerShdw>
                </a:effectLst>
              </a:rPr>
              <a:t>Speculation/hedging</a:t>
            </a:r>
          </a:p>
          <a:p>
            <a:pPr lvl="1">
              <a:defRPr/>
            </a:pPr>
            <a:r>
              <a:rPr lang="en-US" sz="2400" b="1" dirty="0" smtClean="0">
                <a:effectLst>
                  <a:outerShdw blurRad="38100" dist="38100" dir="2700000" algn="tl">
                    <a:srgbClr val="000000">
                      <a:alpha val="43137"/>
                    </a:srgbClr>
                  </a:outerShdw>
                </a:effectLst>
              </a:rPr>
              <a:t>GMOs/Corporate control over food supply</a:t>
            </a:r>
          </a:p>
          <a:p>
            <a:pPr>
              <a:defRPr/>
            </a:pPr>
            <a:r>
              <a:rPr lang="en-US" sz="2400" b="1" dirty="0" smtClean="0">
                <a:effectLst>
                  <a:outerShdw blurRad="38100" dist="38100" dir="2700000" algn="tl">
                    <a:srgbClr val="000000">
                      <a:alpha val="43137"/>
                    </a:srgbClr>
                  </a:outerShdw>
                </a:effectLst>
              </a:rPr>
              <a:t>Unregulated global market</a:t>
            </a:r>
          </a:p>
          <a:p>
            <a:pPr lvl="1">
              <a:defRPr/>
            </a:pPr>
            <a:r>
              <a:rPr lang="en-US" sz="2400" b="1" dirty="0" smtClean="0">
                <a:effectLst>
                  <a:outerShdw blurRad="38100" dist="38100" dir="2700000" algn="tl">
                    <a:srgbClr val="000000">
                      <a:alpha val="43137"/>
                    </a:srgbClr>
                  </a:outerShdw>
                </a:effectLst>
              </a:rPr>
              <a:t>Export surges &amp; dumping… export bans</a:t>
            </a:r>
          </a:p>
          <a:p>
            <a:pPr>
              <a:defRPr/>
            </a:pPr>
            <a:r>
              <a:rPr lang="en-US" sz="2400" b="1" dirty="0" smtClean="0">
                <a:effectLst>
                  <a:outerShdw blurRad="38100" dist="38100" dir="2700000" algn="tl">
                    <a:srgbClr val="000000">
                      <a:alpha val="43137"/>
                    </a:srgbClr>
                  </a:outerShdw>
                </a:effectLst>
              </a:rPr>
              <a:t>Loss of resilience</a:t>
            </a:r>
          </a:p>
          <a:p>
            <a:pPr lvl="1">
              <a:defRPr/>
            </a:pPr>
            <a:r>
              <a:rPr lang="en-US" sz="2400" b="1" dirty="0" smtClean="0">
                <a:effectLst>
                  <a:outerShdw blurRad="38100" dist="38100" dir="2700000" algn="tl">
                    <a:srgbClr val="000000">
                      <a:alpha val="43137"/>
                    </a:srgbClr>
                  </a:outerShdw>
                </a:effectLst>
              </a:rPr>
              <a:t>agro-biodiversity, topsoil, water</a:t>
            </a:r>
          </a:p>
          <a:p>
            <a:pPr lvl="1">
              <a:defRPr/>
            </a:pPr>
            <a:r>
              <a:rPr lang="en-US" sz="2400" b="1" dirty="0" smtClean="0">
                <a:effectLst>
                  <a:outerShdw blurRad="38100" dist="38100" dir="2700000" algn="tl">
                    <a:srgbClr val="000000">
                      <a:alpha val="43137"/>
                    </a:srgbClr>
                  </a:outerShdw>
                </a:effectLst>
              </a:rPr>
              <a:t>Climate change</a:t>
            </a:r>
            <a:endParaRPr lang="en-US" sz="2400" dirty="0" smtClean="0"/>
          </a:p>
          <a:p>
            <a:pPr>
              <a:defRPr/>
            </a:pPr>
            <a:endParaRPr lang="en-US" sz="2400" dirty="0" smtClean="0"/>
          </a:p>
          <a:p>
            <a:pPr>
              <a:defRPr/>
            </a:pP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b="1" smtClean="0"/>
              <a:t>The Corporate Food Regime</a:t>
            </a:r>
          </a:p>
        </p:txBody>
      </p:sp>
      <p:sp>
        <p:nvSpPr>
          <p:cNvPr id="26627" name="Rectangle 3"/>
          <p:cNvSpPr>
            <a:spLocks noGrp="1" noChangeArrowheads="1"/>
          </p:cNvSpPr>
          <p:nvPr>
            <p:ph type="body" idx="1"/>
          </p:nvPr>
        </p:nvSpPr>
        <p:spPr>
          <a:xfrm>
            <a:off x="0" y="1600200"/>
            <a:ext cx="9144000" cy="5257800"/>
          </a:xfrm>
        </p:spPr>
        <p:txBody>
          <a:bodyPr/>
          <a:lstStyle/>
          <a:p>
            <a:r>
              <a:rPr lang="en-US" smtClean="0"/>
              <a:t>A food regime is a “rule-governed structure of production and consumption of food on a world scale” (Friedman 1993). </a:t>
            </a:r>
          </a:p>
          <a:p>
            <a:r>
              <a:rPr lang="en-US" smtClean="0"/>
              <a:t>The corporate food regime, based on fossil fuels; dominated by global monopolies; characterized, </a:t>
            </a:r>
            <a:r>
              <a:rPr lang="en-US" i="1" smtClean="0"/>
              <a:t>inter alia</a:t>
            </a:r>
            <a:r>
              <a:rPr lang="en-US" smtClean="0"/>
              <a:t>, by the “supermarket revolution,” global animal protein chains, and GMOs (McMichael 2009). </a:t>
            </a:r>
          </a:p>
          <a:p>
            <a:r>
              <a:rPr lang="en-US" smtClean="0"/>
              <a:t>Monopolies, World Bank/IMF, World Food Program, USAID, and big philanthropy.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smtClean="0"/>
              <a:t>Food Regime Management</a:t>
            </a:r>
          </a:p>
        </p:txBody>
      </p:sp>
      <p:sp>
        <p:nvSpPr>
          <p:cNvPr id="27651" name="Rectangle 3"/>
          <p:cNvSpPr>
            <a:spLocks noGrp="1" noChangeArrowheads="1"/>
          </p:cNvSpPr>
          <p:nvPr>
            <p:ph type="body" idx="1"/>
          </p:nvPr>
        </p:nvSpPr>
        <p:spPr/>
        <p:txBody>
          <a:bodyPr/>
          <a:lstStyle/>
          <a:p>
            <a:pPr>
              <a:lnSpc>
                <a:spcPct val="90000"/>
              </a:lnSpc>
            </a:pPr>
            <a:r>
              <a:rPr lang="en-US" sz="2400" b="1" i="1" smtClean="0"/>
              <a:t>Liberalization period</a:t>
            </a:r>
            <a:r>
              <a:rPr lang="en-US" sz="2400" smtClean="0"/>
              <a:t> characterized by unregulated markets and breathtaking capital expansion, followed by devastating busts. </a:t>
            </a:r>
          </a:p>
          <a:p>
            <a:pPr>
              <a:lnSpc>
                <a:spcPct val="90000"/>
              </a:lnSpc>
            </a:pPr>
            <a:endParaRPr lang="en-US" sz="2400" i="1" smtClean="0"/>
          </a:p>
          <a:p>
            <a:pPr>
              <a:lnSpc>
                <a:spcPct val="90000"/>
              </a:lnSpc>
            </a:pPr>
            <a:r>
              <a:rPr lang="en-US" sz="2400" b="1" i="1" smtClean="0"/>
              <a:t>Reformist period</a:t>
            </a:r>
            <a:r>
              <a:rPr lang="en-US" sz="2400" smtClean="0"/>
              <a:t> in which markets, supply, and consumption are regulated in an effort to re-stabilize the regime. </a:t>
            </a:r>
          </a:p>
          <a:p>
            <a:pPr>
              <a:lnSpc>
                <a:spcPct val="90000"/>
              </a:lnSpc>
              <a:buFontTx/>
              <a:buNone/>
            </a:pPr>
            <a:endParaRPr lang="en-US" sz="2400" smtClean="0"/>
          </a:p>
          <a:p>
            <a:pPr>
              <a:lnSpc>
                <a:spcPct val="90000"/>
              </a:lnSpc>
            </a:pPr>
            <a:r>
              <a:rPr lang="en-US" sz="2400" smtClean="0"/>
              <a:t>While these phases may appear politically distinct, they are actually two sides of the same system. </a:t>
            </a:r>
          </a:p>
          <a:p>
            <a:pPr>
              <a:lnSpc>
                <a:spcPct val="90000"/>
              </a:lnSpc>
              <a:buFontTx/>
              <a:buNone/>
            </a:pPr>
            <a:endParaRPr lang="en-US" sz="2400" smtClean="0"/>
          </a:p>
          <a:p>
            <a:pPr>
              <a:lnSpc>
                <a:spcPct val="90000"/>
              </a:lnSpc>
              <a:buFontTx/>
              <a:buNone/>
            </a:pPr>
            <a:r>
              <a:rPr lang="en-US" sz="2400" smtClean="0"/>
              <a:t>							(Polanyi 1944)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0"/>
            <a:ext cx="8229600" cy="1143000"/>
          </a:xfrm>
        </p:spPr>
        <p:txBody>
          <a:bodyPr/>
          <a:lstStyle/>
          <a:p>
            <a:r>
              <a:rPr lang="en-US" sz="4000" b="1" dirty="0" smtClean="0"/>
              <a:t>Counter-Movement to the CFR</a:t>
            </a:r>
            <a:endParaRPr lang="en-US" sz="4000" b="1" dirty="0"/>
          </a:p>
        </p:txBody>
      </p:sp>
      <p:sp>
        <p:nvSpPr>
          <p:cNvPr id="10" name="Content Placeholder 9"/>
          <p:cNvSpPr>
            <a:spLocks noGrp="1"/>
          </p:cNvSpPr>
          <p:nvPr>
            <p:ph idx="1"/>
          </p:nvPr>
        </p:nvSpPr>
        <p:spPr>
          <a:xfrm>
            <a:off x="533400" y="1066800"/>
            <a:ext cx="8229600" cy="4525963"/>
          </a:xfrm>
        </p:spPr>
        <p:txBody>
          <a:bodyPr/>
          <a:lstStyle/>
          <a:p>
            <a:r>
              <a:rPr lang="en-US" sz="2400" b="1" i="1" dirty="0" smtClean="0"/>
              <a:t>Right to food</a:t>
            </a:r>
            <a:r>
              <a:rPr lang="en-US" sz="2400" b="1" dirty="0" smtClean="0"/>
              <a:t>: A </a:t>
            </a:r>
            <a:r>
              <a:rPr lang="en-US" sz="2400" dirty="0" smtClean="0"/>
              <a:t>human right of all human beings to live in dignity, free from hunger, food insecurity and malnutrition. The right to food is not about charity, but about ensuring that all people have the capacity to feed themselves in dignity.  </a:t>
            </a:r>
          </a:p>
          <a:p>
            <a:pPr>
              <a:buNone/>
            </a:pPr>
            <a:endParaRPr lang="en-US" sz="2400" dirty="0" smtClean="0"/>
          </a:p>
          <a:p>
            <a:r>
              <a:rPr lang="en-US" sz="2400" b="1" i="1" dirty="0" smtClean="0"/>
              <a:t>Food justice:</a:t>
            </a:r>
            <a:r>
              <a:rPr lang="en-US" sz="2400" b="1" dirty="0" smtClean="0"/>
              <a:t> </a:t>
            </a:r>
            <a:r>
              <a:rPr lang="en-US" sz="2400" dirty="0" smtClean="0"/>
              <a:t>Fair distribution of benefits &amp; risks of production, transport, distribution, access and consumption, without disparities or inequities.</a:t>
            </a:r>
          </a:p>
          <a:p>
            <a:pPr>
              <a:buNone/>
            </a:pPr>
            <a:endParaRPr lang="en-US" sz="2400" dirty="0" smtClean="0"/>
          </a:p>
          <a:p>
            <a:r>
              <a:rPr lang="en-US" sz="2400" b="1" i="1" dirty="0" smtClean="0">
                <a:solidFill>
                  <a:schemeClr val="tx1">
                    <a:lumMod val="95000"/>
                  </a:schemeClr>
                </a:solidFill>
              </a:rPr>
              <a:t> Food Sovereignty</a:t>
            </a:r>
            <a:r>
              <a:rPr lang="en-US" sz="2400" b="1" dirty="0" smtClean="0">
                <a:solidFill>
                  <a:schemeClr val="tx1">
                    <a:lumMod val="95000"/>
                  </a:schemeClr>
                </a:solidFill>
              </a:rPr>
              <a:t>: </a:t>
            </a:r>
            <a:r>
              <a:rPr lang="en-US" sz="2400" dirty="0" smtClean="0">
                <a:solidFill>
                  <a:schemeClr val="tx1">
                    <a:lumMod val="95000"/>
                  </a:schemeClr>
                </a:solidFill>
              </a:rPr>
              <a:t>People’s right to healthy and culturally appropriate food produced through ecologically sound and sustainable methods, and their right to define their own food and agriculture systems.</a:t>
            </a:r>
            <a:r>
              <a:rPr lang="en-US" sz="2400" dirty="0" smtClean="0"/>
              <a:t/>
            </a:r>
            <a:br>
              <a:rPr lang="en-US" sz="2400" dirty="0" smtClean="0"/>
            </a:br>
            <a:endParaRPr lang="en-US" sz="2400" dirty="0" smtClean="0"/>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b="1" smtClean="0">
                <a:solidFill>
                  <a:srgbClr val="FFFF00"/>
                </a:solidFill>
                <a:effectLst>
                  <a:outerShdw blurRad="38100" dist="38100" dir="2700000" algn="tl">
                    <a:srgbClr val="000000"/>
                  </a:outerShdw>
                </a:effectLst>
              </a:rPr>
              <a:t>Food Crisis</a:t>
            </a:r>
            <a:br>
              <a:rPr lang="en-US" b="1" smtClean="0">
                <a:solidFill>
                  <a:srgbClr val="FFFF00"/>
                </a:solidFill>
                <a:effectLst>
                  <a:outerShdw blurRad="38100" dist="38100" dir="2700000" algn="tl">
                    <a:srgbClr val="000000"/>
                  </a:outerShdw>
                </a:effectLst>
              </a:rPr>
            </a:br>
            <a:r>
              <a:rPr lang="en-US" b="1" smtClean="0">
                <a:solidFill>
                  <a:srgbClr val="FFFF00"/>
                </a:solidFill>
                <a:effectLst>
                  <a:outerShdw blurRad="38100" dist="38100" dir="2700000" algn="tl">
                    <a:srgbClr val="000000"/>
                  </a:outerShdw>
                </a:effectLst>
              </a:rPr>
              <a:t> “Riots” or Rebellions?</a:t>
            </a:r>
          </a:p>
        </p:txBody>
      </p:sp>
      <p:sp>
        <p:nvSpPr>
          <p:cNvPr id="4099" name="Rectangle 3"/>
          <p:cNvSpPr>
            <a:spLocks noGrp="1" noChangeArrowheads="1"/>
          </p:cNvSpPr>
          <p:nvPr>
            <p:ph type="body" idx="1"/>
          </p:nvPr>
        </p:nvSpPr>
        <p:spPr>
          <a:xfrm>
            <a:off x="457200" y="1676400"/>
            <a:ext cx="8229600" cy="5181600"/>
          </a:xfrm>
        </p:spPr>
        <p:txBody>
          <a:bodyPr/>
          <a:lstStyle/>
          <a:p>
            <a:pPr eaLnBrk="1" hangingPunct="1">
              <a:defRPr/>
            </a:pPr>
            <a:r>
              <a:rPr lang="en-US" sz="3600" b="1" dirty="0" smtClean="0">
                <a:solidFill>
                  <a:srgbClr val="FFFF00"/>
                </a:solidFill>
                <a:effectLst>
                  <a:outerShdw blurRad="38100" dist="38100" dir="2700000" algn="tl">
                    <a:srgbClr val="000000"/>
                  </a:outerShdw>
                </a:effectLst>
              </a:rPr>
              <a:t>2008</a:t>
            </a:r>
            <a:r>
              <a:rPr lang="en-US" sz="3600" b="1" dirty="0" smtClean="0">
                <a:effectLst>
                  <a:outerShdw blurRad="38100" dist="38100" dir="2700000" algn="tl">
                    <a:srgbClr val="000000"/>
                  </a:outerShdw>
                </a:effectLst>
              </a:rPr>
              <a:t>: Mexico, Italy, Morocco, Mauritania, Senegal, Indonesia, Burkina Faso, Cameroon, Yemen, Egypt, Haiti (40+) </a:t>
            </a:r>
          </a:p>
          <a:p>
            <a:pPr eaLnBrk="1" hangingPunct="1">
              <a:defRPr/>
            </a:pPr>
            <a:r>
              <a:rPr lang="en-US" sz="3600" b="1" dirty="0" smtClean="0">
                <a:effectLst>
                  <a:outerShdw blurRad="38100" dist="38100" dir="2700000" algn="tl">
                    <a:srgbClr val="000000"/>
                  </a:outerShdw>
                </a:effectLst>
              </a:rPr>
              <a:t>Not lack of food, but high prices</a:t>
            </a:r>
          </a:p>
          <a:p>
            <a:pPr eaLnBrk="1" hangingPunct="1">
              <a:defRPr/>
            </a:pPr>
            <a:r>
              <a:rPr lang="en-US" sz="3600" b="1" dirty="0" smtClean="0">
                <a:solidFill>
                  <a:srgbClr val="FFFF00"/>
                </a:solidFill>
                <a:effectLst>
                  <a:outerShdw blurRad="38100" dist="38100" dir="2700000" algn="tl">
                    <a:srgbClr val="000000"/>
                  </a:outerShdw>
                </a:effectLst>
              </a:rPr>
              <a:t>2011</a:t>
            </a:r>
            <a:r>
              <a:rPr lang="en-US" sz="3600" b="1" dirty="0" smtClean="0">
                <a:effectLst>
                  <a:outerShdw blurRad="38100" dist="38100" dir="2700000" algn="tl">
                    <a:srgbClr val="000000"/>
                  </a:outerShdw>
                </a:effectLst>
              </a:rPr>
              <a:t>: </a:t>
            </a:r>
            <a:r>
              <a:rPr lang="en-US" b="1" dirty="0" smtClean="0">
                <a:effectLst>
                  <a:outerShdw blurRad="38100" dist="38100" dir="2700000" algn="tl">
                    <a:srgbClr val="000000"/>
                  </a:outerShdw>
                </a:effectLst>
              </a:rPr>
              <a:t>Algeria, Tunisia, Yemen, Egypt</a:t>
            </a:r>
          </a:p>
          <a:p>
            <a:pPr eaLnBrk="1" hangingPunct="1">
              <a:defRPr/>
            </a:pPr>
            <a:r>
              <a:rPr lang="en-US" sz="3600" b="1" dirty="0" smtClean="0">
                <a:effectLst>
                  <a:outerShdw blurRad="38100" dist="38100" dir="2700000" algn="tl">
                    <a:srgbClr val="000000"/>
                  </a:outerShdw>
                </a:effectLst>
              </a:rPr>
              <a:t>high prices + poverty + entitlement gap + lack of democracy</a:t>
            </a:r>
            <a:r>
              <a:rPr lang="en-US" sz="3600" dirty="0" smtClean="0">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08" name="Group 44"/>
          <p:cNvGraphicFramePr>
            <a:graphicFrameLocks noGrp="1"/>
          </p:cNvGraphicFramePr>
          <p:nvPr/>
        </p:nvGraphicFramePr>
        <p:xfrm>
          <a:off x="0" y="0"/>
          <a:ext cx="9144000" cy="6924041"/>
        </p:xfrm>
        <a:graphic>
          <a:graphicData uri="http://schemas.openxmlformats.org/drawingml/2006/table">
            <a:tbl>
              <a:tblPr/>
              <a:tblGrid>
                <a:gridCol w="1050925"/>
                <a:gridCol w="1933575"/>
                <a:gridCol w="2036763"/>
                <a:gridCol w="1697037"/>
                <a:gridCol w="2425700"/>
              </a:tblGrid>
              <a:tr h="377825">
                <a:tc grid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rPr>
                        <a:t>Politics, Production Models &amp; Approaches</a:t>
                      </a:r>
                      <a:endParaRPr kumimoji="0" lang="en-US" sz="2000" b="1" i="0" u="none" strike="noStrike" cap="none" normalizeH="0" baseline="0" dirty="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26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Corporate Food Regime</a:t>
                      </a:r>
                      <a:endParaRPr kumimoji="0" lang="en-US" sz="1800" b="0" i="0" u="none" strike="noStrike" cap="none" normalizeH="0" baseline="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Food Movements</a:t>
                      </a:r>
                      <a:endParaRPr kumimoji="0" lang="en-US" sz="1800" b="0" i="0" u="none" strike="noStrike" cap="none" normalizeH="0" baseline="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730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POLITICS</a:t>
                      </a:r>
                      <a:endParaRPr kumimoji="0" lang="en-US" sz="1400" b="1" i="0" u="none" strike="noStrike" cap="none" normalizeH="0" baseline="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NEOLIBERAL</a:t>
                      </a:r>
                      <a:endParaRPr kumimoji="0" lang="en-US" sz="1400" b="1" i="0" u="none" strike="noStrike" cap="none" normalizeH="0" baseline="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REFORMIST</a:t>
                      </a:r>
                      <a:endParaRPr kumimoji="0" lang="en-US" sz="1400" b="1" i="0" u="none" strike="noStrike" cap="none" normalizeH="0" baseline="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PROGRESSIVE</a:t>
                      </a:r>
                      <a:endParaRPr kumimoji="0" lang="en-US" sz="1400" b="1" i="0" u="none" strike="noStrike" cap="none" normalizeH="0" baseline="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RADICAL</a:t>
                      </a:r>
                      <a:endParaRPr kumimoji="0" lang="en-US" sz="1400" b="1" i="0" u="none" strike="noStrike" cap="none" normalizeH="0" baseline="0" dirty="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29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Discourse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Main Institutions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1"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1"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1"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1"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1"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Orientation</a:t>
                      </a:r>
                      <a:endParaRPr kumimoji="0" lang="en-US" sz="1200" b="1" i="0" u="none" strike="noStrike" cap="none" normalizeH="0" baseline="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Food Enterprise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rPr>
                        <a:t>International Finance Corporation (World Bank); IMF, WTO: USDA; Global Food Security Bill; Green Revolution; Millennium Challenge; Heritage Foundation; Chicago Global Council, Bill and Melinda Gates Foundation;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1"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Corporate</a:t>
                      </a:r>
                      <a:endParaRPr kumimoji="0" lang="en-US" sz="1200" b="1" i="0" u="none" strike="noStrike" cap="none" normalizeH="0" baseline="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Food Security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rPr>
                        <a:t>International Bank for Reconstruction and Development (World Bank); FAO; U.N. Commission on Sustainable Development; International Federation of Agricultural Producers; mainstream Fair Trade; Slow Food; some Food Policy Councils; most food banks and food aid programs.</a:t>
                      </a:r>
                      <a:endParaRPr kumimoji="0" lang="en-US" sz="1000" b="1" i="1"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Development</a:t>
                      </a:r>
                      <a:endParaRPr kumimoji="0" lang="en-US" sz="1200" b="1" i="0" u="none" strike="noStrike" cap="none" normalizeH="0" baseline="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rPr>
                        <a:t>Food Justice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Alternative Fair Trade &amp; many Slow Foods chapters, many organizations in the Community Food Security Movement; CSAs; many Food Policy Councils &amp; Youth food and justice movements; many </a:t>
                      </a:r>
                      <a:r>
                        <a:rPr kumimoji="0" lang="en-US" sz="1000" b="1" i="0" u="none" strike="noStrike" cap="none" normalizeH="0" baseline="0" dirty="0" err="1" smtClean="0">
                          <a:ln>
                            <a:noFill/>
                          </a:ln>
                          <a:solidFill>
                            <a:schemeClr val="tx1"/>
                          </a:solidFill>
                          <a:effectLst/>
                          <a:latin typeface="Times New Roman" pitchFamily="18" charset="0"/>
                          <a:ea typeface="ＭＳ Ｐゴシック" pitchFamily="-107" charset="-128"/>
                          <a:cs typeface="Times New Roman" pitchFamily="18" charset="0"/>
                        </a:rPr>
                        <a:t>farmworker</a:t>
                      </a: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 &amp; labor organizations ,\; UN CFS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rPr>
                        <a:t>Empowerment</a:t>
                      </a:r>
                      <a:endParaRPr kumimoji="0" lang="en-US" sz="1200" b="1" i="0" u="none" strike="noStrike" cap="none" normalizeH="0" baseline="0" dirty="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rPr>
                        <a:t>Food Sovereignty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Via Campesina, International Planning Committee on Food Sovereignty; Global March for Women; many Food Justice and rights-based  movements , UN Committee on Food Security CSO Committee , many farmer organizations w/in federations  (PELUM, ROPPA, ESAFF, ) African, US, EU  Food Sovereignty Alliances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1"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rPr>
                        <a:t>Entitlement </a:t>
                      </a:r>
                      <a:endParaRPr kumimoji="0" lang="en-US" sz="1200" b="1" i="0" u="none" strike="noStrike" cap="none" normalizeH="0" baseline="0" dirty="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176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MODEL</a:t>
                      </a:r>
                      <a:endParaRPr kumimoji="0" lang="en-US" sz="1200" b="1" i="0" u="none" strike="noStrike" cap="none" normalizeH="0" baseline="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rPr>
                        <a:t>Overproduction</a:t>
                      </a:r>
                      <a:r>
                        <a:rPr kumimoji="0" lang="en-US" sz="12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a:t>
                      </a: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Corporate concentration;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Unregulated markets and monopolies; Monocultures (including organic); GMOs; Agrofuels; mass global consumption of industrial food; phasing out of peasant &amp; family agriculture and  local retail.</a:t>
                      </a:r>
                      <a:endParaRPr kumimoji="0" lang="en-US" sz="1000" b="1" i="0" u="none" strike="noStrike" cap="none" normalizeH="0" baseline="0" dirty="0" smtClean="0">
                        <a:ln>
                          <a:noFill/>
                        </a:ln>
                        <a:solidFill>
                          <a:schemeClr val="tx1"/>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rPr>
                        <a:t>Mainstreaming</a:t>
                      </a: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certification of niche markets (e.g. organic, fair, local, sustainable) and plantation agriculture;  maintaining northern agricultural subsidies; </a:t>
                      </a:r>
                      <a:r>
                        <a:rPr kumimoji="0" lang="en-US" sz="1000" b="1" i="0" u="none" strike="noStrike" cap="none" normalizeH="0" baseline="0" dirty="0" smtClean="0">
                          <a:ln>
                            <a:noFill/>
                          </a:ln>
                          <a:solidFill>
                            <a:schemeClr val="tx1"/>
                          </a:solidFill>
                          <a:effectLst/>
                          <a:latin typeface="Arial" charset="0"/>
                          <a:ea typeface="ＭＳ Ｐゴシック" pitchFamily="-107" charset="-128"/>
                          <a:cs typeface="Times New Roman" pitchFamily="18" charset="0"/>
                        </a:rPr>
                        <a:t>“</a:t>
                      </a: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sustainable</a:t>
                      </a:r>
                      <a:r>
                        <a:rPr kumimoji="0" lang="en-US" sz="1000" b="1" i="0" u="none" strike="noStrike" cap="none" normalizeH="0" baseline="0" dirty="0" smtClean="0">
                          <a:ln>
                            <a:noFill/>
                          </a:ln>
                          <a:solidFill>
                            <a:schemeClr val="tx1"/>
                          </a:solidFill>
                          <a:effectLst/>
                          <a:latin typeface="Arial" charset="0"/>
                          <a:ea typeface="ＭＳ Ｐゴシック" pitchFamily="-107" charset="-128"/>
                          <a:cs typeface="Times New Roman" pitchFamily="18" charset="0"/>
                        </a:rPr>
                        <a:t>”</a:t>
                      </a: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 roundtables for agrofuels, soy, forest product, etc; market-led land reform</a:t>
                      </a:r>
                      <a:endParaRPr kumimoji="0" lang="en-US" sz="1000" b="1" i="0" u="none" strike="noStrike" cap="none" normalizeH="0" baseline="0" dirty="0" smtClean="0">
                        <a:ln>
                          <a:noFill/>
                        </a:ln>
                        <a:solidFill>
                          <a:schemeClr val="tx1"/>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Agroecologically-produced local food</a:t>
                      </a:r>
                      <a:r>
                        <a:rPr kumimoji="0" lang="en-US" sz="10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rPr>
                        <a:t>; investment in underserved communities; new business models and community benefit packages for production, processing &amp; retail; better wages for ag. workers; solidarity economies; land access; regulated markets &amp; supply</a:t>
                      </a:r>
                      <a:endParaRPr kumimoji="0" lang="en-US" sz="1000" b="1" i="0" u="none" strike="noStrike" cap="none" normalizeH="0" baseline="0" smtClean="0">
                        <a:ln>
                          <a:noFill/>
                        </a:ln>
                        <a:solidFill>
                          <a:schemeClr val="tx1"/>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Democratization of food system;</a:t>
                      </a:r>
                      <a:r>
                        <a:rPr kumimoji="0" lang="en-US" sz="10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 </a:t>
                      </a:r>
                      <a:r>
                        <a:rPr kumimoji="0" lang="en-US" sz="10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rPr>
                        <a:t>Dismantle corporate agri-foods monopoly power; parity; redistributive land reform; community rights to water &amp; seed; Regionally-based food systems; sustainable livelihoods; ; protection from dumping/ overproduction; Revival of agroecologically-managed peasant agriculture to distribute wealth and cool the planet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462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Approach to the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Food Crisis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rPr>
                        <a:t>Guiding document </a:t>
                      </a:r>
                      <a:endParaRPr kumimoji="0" lang="en-US" sz="1200" b="0" i="0" u="none" strike="noStrike" cap="none" normalizeH="0" baseline="0" smtClean="0">
                        <a:ln>
                          <a:noFill/>
                        </a:ln>
                        <a:solidFill>
                          <a:srgbClr val="FFFF00"/>
                        </a:solidFill>
                        <a:effectLst/>
                        <a:latin typeface="Times New Roman" pitchFamily="18"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rPr>
                        <a:t>Increased industrial production; unregulated corporate monopolies; land grabs; expansion of GMOs; public-private partnerships;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rPr>
                        <a:t>Liberal markets;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rPr>
                        <a:t>Int</a:t>
                      </a:r>
                      <a:r>
                        <a:rPr kumimoji="0" lang="en-US" sz="1000" b="1" i="0" u="none" strike="noStrike" cap="none" normalizeH="0" baseline="0" smtClean="0">
                          <a:ln>
                            <a:noFill/>
                          </a:ln>
                          <a:solidFill>
                            <a:schemeClr val="tx1"/>
                          </a:solidFill>
                          <a:effectLst/>
                          <a:latin typeface="Arial" charset="0"/>
                          <a:ea typeface="ＭＳ Ｐゴシック" pitchFamily="-107" charset="-128"/>
                          <a:cs typeface="Times New Roman" pitchFamily="18" charset="0"/>
                        </a:rPr>
                        <a:t>’</a:t>
                      </a:r>
                      <a:r>
                        <a:rPr kumimoji="0" lang="en-US" sz="10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rPr>
                        <a:t>l. sourced food aid;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WB 2009 Dev. Report</a:t>
                      </a:r>
                      <a:r>
                        <a:rPr kumimoji="0" lang="en-US" sz="12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rPr>
                        <a:t> </a:t>
                      </a:r>
                      <a:endParaRPr kumimoji="0" lang="en-US" sz="1200" b="1" i="0" u="none" strike="noStrike" cap="none" normalizeH="0" baseline="0" smtClean="0">
                        <a:ln>
                          <a:noFill/>
                        </a:ln>
                        <a:solidFill>
                          <a:schemeClr val="tx1"/>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Same as Neo-liberal but w/increased middle peasant production &amp; some locally-sourced food aid; more agricultural aid, but tied to GMOs &amp; </a:t>
                      </a:r>
                      <a:r>
                        <a:rPr kumimoji="0" lang="en-US" sz="1000" b="1" i="0" u="none" strike="noStrike" cap="none" normalizeH="0" baseline="0" dirty="0" smtClean="0">
                          <a:ln>
                            <a:noFill/>
                          </a:ln>
                          <a:solidFill>
                            <a:schemeClr val="tx1"/>
                          </a:solidFill>
                          <a:effectLst/>
                          <a:latin typeface="Arial" charset="0"/>
                          <a:ea typeface="ＭＳ Ｐゴシック" pitchFamily="-107" charset="-128"/>
                          <a:cs typeface="Times New Roman" pitchFamily="18" charset="0"/>
                        </a:rPr>
                        <a:t>“</a:t>
                      </a: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bio-fortified/climate-resistant</a:t>
                      </a:r>
                      <a:r>
                        <a:rPr kumimoji="0" lang="en-US" sz="1000" b="1" i="0" u="none" strike="noStrike" cap="none" normalizeH="0" baseline="0" dirty="0" smtClean="0">
                          <a:ln>
                            <a:noFill/>
                          </a:ln>
                          <a:solidFill>
                            <a:schemeClr val="tx1"/>
                          </a:solidFill>
                          <a:effectLst/>
                          <a:latin typeface="Arial" charset="0"/>
                          <a:ea typeface="ＭＳ Ｐゴシック" pitchFamily="-107" charset="-128"/>
                          <a:cs typeface="Times New Roman" pitchFamily="18" charset="0"/>
                        </a:rPr>
                        <a:t>”</a:t>
                      </a: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 crops.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rPr>
                        <a:t>WB 2009 Dev. Report</a:t>
                      </a:r>
                      <a:endParaRPr kumimoji="0" lang="en-US" sz="1200" b="1" i="0" u="none" strike="noStrike" cap="none" normalizeH="0" baseline="0" dirty="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rPr>
                        <a:t>Right to food; Better safety nets; sustainably-produced, locally-sourced food; agroecologically-based agricultural development;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rPr>
                        <a:t>guiding document: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IAASTD</a:t>
                      </a:r>
                      <a:endParaRPr kumimoji="0" lang="en-US" sz="1200" b="1" i="0" u="none" strike="noStrike" cap="none" normalizeH="0" baseline="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Human right to food sovereignty; Locally sourced, sustainably produced,  culturally appropriate, democratically controlled focus on UN/FAO negotiations</a:t>
                      </a:r>
                      <a:endParaRPr kumimoji="0" lang="en-US" sz="10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rPr>
                        <a:t>Peoples</a:t>
                      </a:r>
                      <a:r>
                        <a:rPr kumimoji="0" lang="en-US" sz="1200" b="1" i="0" u="none" strike="noStrike" cap="none" normalizeH="0" baseline="0" dirty="0" smtClean="0">
                          <a:ln>
                            <a:noFill/>
                          </a:ln>
                          <a:solidFill>
                            <a:srgbClr val="FFFF00"/>
                          </a:solidFill>
                          <a:effectLst/>
                          <a:latin typeface="Arial" charset="0"/>
                          <a:ea typeface="ＭＳ Ｐゴシック" pitchFamily="-107" charset="-128"/>
                          <a:cs typeface="Times New Roman" pitchFamily="18" charset="0"/>
                        </a:rPr>
                        <a:t>’</a:t>
                      </a:r>
                      <a:r>
                        <a:rPr kumimoji="0" lang="en-US" sz="12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rPr>
                        <a:t> comprehensive framework for action; UN Right to Food series; IAASTD; Food Movements Unite</a:t>
                      </a:r>
                      <a:endParaRPr kumimoji="0" lang="en-US" sz="1200" b="1" i="0" u="none" strike="noStrike" cap="none" normalizeH="0" baseline="0" dirty="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a:srcRect/>
          <a:stretch>
            <a:fillRect/>
          </a:stretch>
        </p:blipFill>
        <p:spPr bwMode="auto">
          <a:xfrm>
            <a:off x="1828800" y="0"/>
            <a:ext cx="5562600" cy="8229600"/>
          </a:xfrm>
          <a:prstGeom prst="rect">
            <a:avLst/>
          </a:prstGeom>
          <a:noFill/>
          <a:ln w="9525">
            <a:noFill/>
            <a:miter lim="800000"/>
            <a:headEnd/>
            <a:tailEnd/>
          </a:ln>
        </p:spPr>
      </p:pic>
      <p:sp>
        <p:nvSpPr>
          <p:cNvPr id="3" name="Text Box 5"/>
          <p:cNvSpPr txBox="1">
            <a:spLocks noChangeArrowheads="1"/>
          </p:cNvSpPr>
          <p:nvPr/>
        </p:nvSpPr>
        <p:spPr bwMode="auto">
          <a:xfrm>
            <a:off x="23812" y="6334780"/>
            <a:ext cx="9120188" cy="523220"/>
          </a:xfrm>
          <a:prstGeom prst="rect">
            <a:avLst/>
          </a:prstGeom>
          <a:solidFill>
            <a:srgbClr val="FFFF00"/>
          </a:solidFill>
          <a:ln w="9525">
            <a:noFill/>
            <a:miter lim="800000"/>
            <a:headEnd/>
            <a:tailEnd/>
          </a:ln>
        </p:spPr>
        <p:txBody>
          <a:bodyPr>
            <a:spAutoFit/>
          </a:bodyPr>
          <a:lstStyle/>
          <a:p>
            <a:pPr algn="ctr">
              <a:defRPr/>
            </a:pPr>
            <a:r>
              <a:rPr lang="en-US" sz="2800" b="1" dirty="0" err="1" smtClean="0">
                <a:solidFill>
                  <a:srgbClr val="000000"/>
                </a:solidFill>
                <a:effectLst>
                  <a:outerShdw blurRad="38100" dist="38100" dir="2700000" algn="tl">
                    <a:srgbClr val="FFFFFF"/>
                  </a:outerShdw>
                </a:effectLst>
              </a:rPr>
              <a:t>Repoliticization</a:t>
            </a:r>
            <a:r>
              <a:rPr lang="en-US" sz="2800" b="1" dirty="0" smtClean="0">
                <a:solidFill>
                  <a:srgbClr val="000000"/>
                </a:solidFill>
                <a:effectLst>
                  <a:outerShdw blurRad="38100" dist="38100" dir="2700000" algn="tl">
                    <a:srgbClr val="FFFFFF"/>
                  </a:outerShdw>
                </a:effectLst>
              </a:rPr>
              <a:t> &amp; Convergence in Diversity</a:t>
            </a:r>
            <a:endParaRPr lang="en-US" sz="2800" b="1" dirty="0">
              <a:solidFill>
                <a:srgbClr val="000000"/>
              </a:solidFill>
              <a:effectLst>
                <a:outerShdw blurRad="38100" dist="38100" dir="2700000" algn="tl">
                  <a:srgbClr val="FFFFFF"/>
                </a:outerShdw>
              </a:effectLst>
            </a:endParaRPr>
          </a:p>
        </p:txBody>
      </p:sp>
      <p:sp>
        <p:nvSpPr>
          <p:cNvPr id="4" name="TextBox 3"/>
          <p:cNvSpPr txBox="1"/>
          <p:nvPr/>
        </p:nvSpPr>
        <p:spPr>
          <a:xfrm>
            <a:off x="381000" y="2286000"/>
            <a:ext cx="1447800" cy="954107"/>
          </a:xfrm>
          <a:prstGeom prst="rect">
            <a:avLst/>
          </a:prstGeom>
          <a:noFill/>
        </p:spPr>
        <p:txBody>
          <a:bodyPr wrap="square" rtlCol="0">
            <a:spAutoFit/>
          </a:bodyPr>
          <a:lstStyle/>
          <a:p>
            <a:r>
              <a:rPr lang="en-US" sz="2800" b="1" dirty="0" smtClean="0"/>
              <a:t>First Wave</a:t>
            </a:r>
            <a:endParaRPr lang="en-US" sz="2800" b="1" dirty="0"/>
          </a:p>
        </p:txBody>
      </p:sp>
      <p:sp>
        <p:nvSpPr>
          <p:cNvPr id="5" name="TextBox 4"/>
          <p:cNvSpPr txBox="1"/>
          <p:nvPr/>
        </p:nvSpPr>
        <p:spPr>
          <a:xfrm>
            <a:off x="7391400" y="2209800"/>
            <a:ext cx="1524000" cy="954107"/>
          </a:xfrm>
          <a:prstGeom prst="rect">
            <a:avLst/>
          </a:prstGeom>
          <a:noFill/>
        </p:spPr>
        <p:txBody>
          <a:bodyPr wrap="square" rtlCol="0">
            <a:spAutoFit/>
          </a:bodyPr>
          <a:lstStyle/>
          <a:p>
            <a:r>
              <a:rPr lang="en-US" sz="2800" b="1" dirty="0" smtClean="0"/>
              <a:t>Second Wave</a:t>
            </a:r>
            <a:endParaRPr lang="en-US"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38" y="228600"/>
            <a:ext cx="8493125" cy="568325"/>
          </a:xfrm>
          <a:prstGeom prst="rect">
            <a:avLst/>
          </a:prstGeom>
          <a:noFill/>
          <a:ln w="9525">
            <a:noFill/>
            <a:round/>
            <a:headEnd/>
            <a:tailEnd/>
          </a:ln>
          <a:effectLst/>
        </p:spPr>
        <p:txBody>
          <a:bodyPr lIns="0" tIns="0" rIns="0" bIns="0"/>
          <a:lstStyle/>
          <a:p>
            <a:pPr algn="ctr">
              <a:defRPr/>
            </a:pPr>
            <a:r>
              <a:rPr lang="en-US" sz="2000" b="1" dirty="0">
                <a:effectLst>
                  <a:outerShdw blurRad="38100" dist="38100" dir="2700000" algn="tl">
                    <a:srgbClr val="000000">
                      <a:alpha val="43137"/>
                    </a:srgbClr>
                  </a:outerShdw>
                </a:effectLst>
              </a:rPr>
              <a:t>“The undernourished population has increased by 9% globally despite a 12% rise in global food production per capita since 1990.”</a:t>
            </a:r>
          </a:p>
        </p:txBody>
      </p:sp>
      <p:pic>
        <p:nvPicPr>
          <p:cNvPr id="15363" name="Picture 2"/>
          <p:cNvPicPr>
            <a:picLocks noChangeAspect="1" noChangeArrowheads="1"/>
          </p:cNvPicPr>
          <p:nvPr/>
        </p:nvPicPr>
        <p:blipFill>
          <a:blip r:embed="rId3"/>
          <a:srcRect/>
          <a:stretch>
            <a:fillRect/>
          </a:stretch>
        </p:blipFill>
        <p:spPr bwMode="auto">
          <a:xfrm>
            <a:off x="7729538" y="5943600"/>
            <a:ext cx="1227137" cy="652463"/>
          </a:xfrm>
          <a:prstGeom prst="rect">
            <a:avLst/>
          </a:prstGeom>
          <a:noFill/>
          <a:ln w="9525">
            <a:noFill/>
            <a:round/>
            <a:headEnd/>
            <a:tailEnd/>
          </a:ln>
        </p:spPr>
      </p:pic>
      <p:pic>
        <p:nvPicPr>
          <p:cNvPr id="15364" name="Picture 3"/>
          <p:cNvPicPr>
            <a:picLocks noChangeAspect="1" noChangeArrowheads="1"/>
          </p:cNvPicPr>
          <p:nvPr/>
        </p:nvPicPr>
        <p:blipFill>
          <a:blip r:embed="rId4"/>
          <a:srcRect/>
          <a:stretch>
            <a:fillRect/>
          </a:stretch>
        </p:blipFill>
        <p:spPr bwMode="auto">
          <a:xfrm>
            <a:off x="1600200" y="1295400"/>
            <a:ext cx="5954713" cy="4894263"/>
          </a:xfrm>
          <a:prstGeom prst="rect">
            <a:avLst/>
          </a:prstGeom>
          <a:noFill/>
          <a:ln w="9525">
            <a:noFill/>
            <a:round/>
            <a:headEnd/>
            <a:tailEnd/>
          </a:ln>
        </p:spPr>
      </p:pic>
      <p:sp>
        <p:nvSpPr>
          <p:cNvPr id="15365" name="Text Box 4"/>
          <p:cNvSpPr txBox="1">
            <a:spLocks noChangeArrowheads="1"/>
          </p:cNvSpPr>
          <p:nvPr/>
        </p:nvSpPr>
        <p:spPr bwMode="auto">
          <a:xfrm>
            <a:off x="1600200" y="6324600"/>
            <a:ext cx="3917950" cy="2317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100" b="1">
                <a:solidFill>
                  <a:srgbClr val="000000"/>
                </a:solidFill>
              </a:rPr>
              <a:t>C B Barrett Science 2010;327:825-828</a:t>
            </a:r>
          </a:p>
        </p:txBody>
      </p:sp>
      <p:sp>
        <p:nvSpPr>
          <p:cNvPr id="15366" name="Text Box 5"/>
          <p:cNvSpPr txBox="1">
            <a:spLocks noChangeArrowheads="1"/>
          </p:cNvSpPr>
          <p:nvPr/>
        </p:nvSpPr>
        <p:spPr bwMode="auto">
          <a:xfrm>
            <a:off x="98425" y="6613525"/>
            <a:ext cx="4930775" cy="3470275"/>
          </a:xfrm>
          <a:prstGeom prst="rect">
            <a:avLst/>
          </a:prstGeom>
          <a:noFill/>
          <a:ln w="9525">
            <a:noFill/>
            <a:round/>
            <a:headEnd/>
            <a:tailEnd/>
          </a:ln>
        </p:spPr>
        <p:txBody>
          <a:bodyPr lIns="0" tIns="0" rIns="0" bIns="0"/>
          <a:lstStyle/>
          <a:p>
            <a:pPr marL="76200" indent="-76200">
              <a:tabLst>
                <a:tab pos="655638" algn="l"/>
                <a:tab pos="1312863" algn="l"/>
                <a:tab pos="1968500" algn="l"/>
                <a:tab pos="2625725" algn="l"/>
                <a:tab pos="3282950" algn="l"/>
                <a:tab pos="3938588" algn="l"/>
                <a:tab pos="4595813" algn="l"/>
              </a:tabLst>
            </a:pPr>
            <a:r>
              <a:rPr lang="en-GB" sz="900">
                <a:solidFill>
                  <a:srgbClr val="000000"/>
                </a:solidFill>
              </a:rPr>
              <a:t>Published by AAAS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22" name="Title 1"/>
          <p:cNvSpPr>
            <a:spLocks noGrp="1"/>
          </p:cNvSpPr>
          <p:nvPr>
            <p:ph type="title"/>
          </p:nvPr>
        </p:nvSpPr>
        <p:spPr/>
        <p:txBody>
          <a:bodyPr/>
          <a:lstStyle/>
          <a:p>
            <a:r>
              <a:rPr lang="en-US" b="1" smtClean="0">
                <a:solidFill>
                  <a:srgbClr val="002060"/>
                </a:solidFill>
              </a:rPr>
              <a:t>Food Price Spikes</a:t>
            </a:r>
          </a:p>
        </p:txBody>
      </p:sp>
      <p:pic>
        <p:nvPicPr>
          <p:cNvPr id="5123" name="Picture 2"/>
          <p:cNvPicPr>
            <a:picLocks noChangeAspect="1" noChangeArrowheads="1"/>
          </p:cNvPicPr>
          <p:nvPr/>
        </p:nvPicPr>
        <p:blipFill>
          <a:blip r:embed="rId3"/>
          <a:srcRect/>
          <a:stretch>
            <a:fillRect/>
          </a:stretch>
        </p:blipFill>
        <p:spPr bwMode="auto">
          <a:xfrm>
            <a:off x="0" y="0"/>
            <a:ext cx="9158288" cy="6858000"/>
          </a:xfrm>
          <a:prstGeom prst="rect">
            <a:avLst/>
          </a:prstGeom>
          <a:noFill/>
          <a:ln w="9525">
            <a:noFill/>
            <a:miter lim="800000"/>
            <a:headEnd/>
            <a:tailEnd/>
          </a:ln>
        </p:spPr>
      </p:pic>
      <p:cxnSp>
        <p:nvCxnSpPr>
          <p:cNvPr id="5" name="Straight Arrow Connector 4"/>
          <p:cNvCxnSpPr/>
          <p:nvPr/>
        </p:nvCxnSpPr>
        <p:spPr>
          <a:xfrm rot="5400000" flipH="1" flipV="1">
            <a:off x="7391400" y="1143000"/>
            <a:ext cx="2590800" cy="609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125" name="TextBox 5"/>
          <p:cNvSpPr txBox="1">
            <a:spLocks noChangeArrowheads="1"/>
          </p:cNvSpPr>
          <p:nvPr/>
        </p:nvSpPr>
        <p:spPr bwMode="auto">
          <a:xfrm>
            <a:off x="3352800" y="1066800"/>
            <a:ext cx="4919663" cy="584200"/>
          </a:xfrm>
          <a:prstGeom prst="rect">
            <a:avLst/>
          </a:prstGeom>
          <a:noFill/>
          <a:ln w="9525">
            <a:noFill/>
            <a:miter lim="800000"/>
            <a:headEnd/>
            <a:tailEnd/>
          </a:ln>
        </p:spPr>
        <p:txBody>
          <a:bodyPr wrap="none">
            <a:spAutoFit/>
          </a:bodyPr>
          <a:lstStyle/>
          <a:p>
            <a:r>
              <a:rPr lang="en-US" sz="3200" b="1">
                <a:solidFill>
                  <a:srgbClr val="002060"/>
                </a:solidFill>
              </a:rPr>
              <a:t>Food Price Index Spikes</a:t>
            </a:r>
            <a:endParaRPr lang="en-US" sz="32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pic>
        <p:nvPicPr>
          <p:cNvPr id="6147" name="Picture 2"/>
          <p:cNvPicPr>
            <a:picLocks noChangeAspect="1" noChangeArrowheads="1"/>
          </p:cNvPicPr>
          <p:nvPr/>
        </p:nvPicPr>
        <p:blipFill>
          <a:blip r:embed="rId3"/>
          <a:srcRect/>
          <a:stretch>
            <a:fillRect/>
          </a:stretch>
        </p:blipFill>
        <p:spPr bwMode="auto">
          <a:xfrm>
            <a:off x="457200" y="0"/>
            <a:ext cx="7924800" cy="4902200"/>
          </a:xfrm>
          <a:prstGeom prst="rect">
            <a:avLst/>
          </a:prstGeom>
          <a:noFill/>
          <a:ln w="9525">
            <a:noFill/>
            <a:miter lim="800000"/>
            <a:headEnd/>
            <a:tailEnd/>
          </a:ln>
        </p:spPr>
      </p:pic>
      <p:sp>
        <p:nvSpPr>
          <p:cNvPr id="6148" name="TextBox 3"/>
          <p:cNvSpPr txBox="1">
            <a:spLocks noChangeArrowheads="1"/>
          </p:cNvSpPr>
          <p:nvPr/>
        </p:nvSpPr>
        <p:spPr bwMode="auto">
          <a:xfrm>
            <a:off x="0" y="4953000"/>
            <a:ext cx="9144000" cy="1754188"/>
          </a:xfrm>
          <a:prstGeom prst="rect">
            <a:avLst/>
          </a:prstGeom>
          <a:noFill/>
          <a:ln w="9525">
            <a:noFill/>
            <a:miter lim="800000"/>
            <a:headEnd/>
            <a:tailEnd/>
          </a:ln>
        </p:spPr>
        <p:txBody>
          <a:bodyPr>
            <a:spAutoFit/>
          </a:bodyPr>
          <a:lstStyle/>
          <a:p>
            <a:r>
              <a:rPr lang="en-US"/>
              <a:t>FAO Price Index at current prices (black curve) and corrected for inflation (blue curve) between January 2004 and May 2011. Red dashed lines signify the beginning dates of food riots and unrest in North Africa and the Middle East. Black and blue horizontal lines represent the current-price and inflation-adjusted food price thresholds for riots. </a:t>
            </a:r>
            <a:r>
              <a:rPr lang="en-US" i="1"/>
              <a:t>“The Food Crises and Political Instability in North Africa and the Middle East.” By Marco Lagi, Karla Z. Bertrand and Yaneer Bar-Yam. arXiv, Aug. 11, 2011.</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002_2-01"/>
          <p:cNvPicPr>
            <a:picLocks noChangeAspect="1" noChangeArrowheads="1"/>
          </p:cNvPicPr>
          <p:nvPr/>
        </p:nvPicPr>
        <p:blipFill>
          <a:blip r:embed="rId3">
            <a:lum bright="12000" contrast="6000"/>
          </a:blip>
          <a:srcRect/>
          <a:stretch>
            <a:fillRect/>
          </a:stretch>
        </p:blipFill>
        <p:spPr bwMode="auto">
          <a:xfrm>
            <a:off x="-685800" y="-1524000"/>
            <a:ext cx="12115800" cy="8382000"/>
          </a:xfrm>
          <a:prstGeom prst="rect">
            <a:avLst/>
          </a:prstGeom>
          <a:noFill/>
          <a:ln w="9525">
            <a:noFill/>
            <a:miter lim="800000"/>
            <a:headEnd/>
            <a:tailEnd/>
          </a:ln>
        </p:spPr>
      </p:pic>
      <p:sp>
        <p:nvSpPr>
          <p:cNvPr id="34819" name="Rectangle 3"/>
          <p:cNvSpPr>
            <a:spLocks noGrp="1" noChangeArrowheads="1"/>
          </p:cNvSpPr>
          <p:nvPr>
            <p:ph type="title"/>
          </p:nvPr>
        </p:nvSpPr>
        <p:spPr>
          <a:xfrm>
            <a:off x="-228600" y="990600"/>
            <a:ext cx="10287000" cy="1143000"/>
          </a:xfrm>
        </p:spPr>
        <p:txBody>
          <a:bodyPr/>
          <a:lstStyle/>
          <a:p>
            <a:pPr eaLnBrk="1" hangingPunct="1">
              <a:defRPr/>
            </a:pPr>
            <a:r>
              <a:rPr lang="en-US" b="1" dirty="0" smtClean="0">
                <a:solidFill>
                  <a:srgbClr val="FF0000"/>
                </a:solidFill>
                <a:effectLst>
                  <a:outerShdw blurRad="38100" dist="38100" dir="2700000" algn="tl">
                    <a:srgbClr val="000000"/>
                  </a:outerShdw>
                </a:effectLst>
              </a:rPr>
              <a:t>Record Harvests</a:t>
            </a:r>
            <a:br>
              <a:rPr lang="en-US" b="1" dirty="0" smtClean="0">
                <a:solidFill>
                  <a:srgbClr val="FF0000"/>
                </a:solidFill>
                <a:effectLst>
                  <a:outerShdw blurRad="38100" dist="38100" dir="2700000" algn="tl">
                    <a:srgbClr val="000000"/>
                  </a:outerShdw>
                </a:effectLst>
              </a:rPr>
            </a:br>
            <a:r>
              <a:rPr lang="en-US" b="1" dirty="0" smtClean="0">
                <a:solidFill>
                  <a:srgbClr val="FF0000"/>
                </a:solidFill>
                <a:effectLst>
                  <a:outerShdw blurRad="38100" dist="38100" dir="2700000" algn="tl">
                    <a:srgbClr val="000000"/>
                  </a:outerShdw>
                </a:effectLst>
              </a:rPr>
              <a:t>Record Hunger</a:t>
            </a:r>
            <a:br>
              <a:rPr lang="en-US" b="1" dirty="0" smtClean="0">
                <a:solidFill>
                  <a:srgbClr val="FF0000"/>
                </a:solidFill>
                <a:effectLst>
                  <a:outerShdw blurRad="38100" dist="38100" dir="2700000" algn="tl">
                    <a:srgbClr val="000000"/>
                  </a:outerShdw>
                </a:effectLst>
              </a:rPr>
            </a:br>
            <a:r>
              <a:rPr lang="en-US" b="1" dirty="0" smtClean="0">
                <a:solidFill>
                  <a:srgbClr val="FF0000"/>
                </a:solidFill>
                <a:effectLst>
                  <a:outerShdw blurRad="38100" dist="38100" dir="2700000" algn="tl">
                    <a:srgbClr val="000000"/>
                  </a:outerShdw>
                </a:effectLst>
              </a:rPr>
              <a:t/>
            </a:r>
            <a:br>
              <a:rPr lang="en-US" b="1" dirty="0" smtClean="0">
                <a:solidFill>
                  <a:srgbClr val="FF0000"/>
                </a:solidFill>
                <a:effectLst>
                  <a:outerShdw blurRad="38100" dist="38100" dir="2700000" algn="tl">
                    <a:srgbClr val="000000"/>
                  </a:outerShdw>
                </a:effectLst>
              </a:rPr>
            </a:br>
            <a:r>
              <a:rPr lang="en-US" b="1" dirty="0" smtClean="0">
                <a:solidFill>
                  <a:srgbClr val="FF0000"/>
                </a:solidFill>
                <a:effectLst>
                  <a:outerShdw blurRad="38100" dist="38100" dir="2700000" algn="tl">
                    <a:srgbClr val="000000"/>
                  </a:outerShdw>
                </a:effectLst>
              </a:rPr>
              <a:t>					Record Profits</a:t>
            </a:r>
          </a:p>
        </p:txBody>
      </p:sp>
      <p:sp>
        <p:nvSpPr>
          <p:cNvPr id="34820" name="Rectangle 4"/>
          <p:cNvSpPr>
            <a:spLocks noGrp="1" noChangeArrowheads="1"/>
          </p:cNvSpPr>
          <p:nvPr>
            <p:ph type="body" idx="1"/>
          </p:nvPr>
        </p:nvSpPr>
        <p:spPr>
          <a:xfrm>
            <a:off x="228600" y="3276600"/>
            <a:ext cx="8915400" cy="4525963"/>
          </a:xfrm>
        </p:spPr>
        <p:txBody>
          <a:bodyPr/>
          <a:lstStyle/>
          <a:p>
            <a:pPr eaLnBrk="1" hangingPunct="1">
              <a:defRPr/>
            </a:pPr>
            <a:r>
              <a:rPr lang="en-US" sz="2800" b="1" dirty="0" smtClean="0">
                <a:solidFill>
                  <a:srgbClr val="FF0000"/>
                </a:solidFill>
                <a:effectLst>
                  <a:outerShdw blurRad="38100" dist="38100" dir="2700000" algn="tl">
                    <a:srgbClr val="000000"/>
                  </a:outerShdw>
                </a:effectLst>
              </a:rPr>
              <a:t>Bumper harvests: 2007-08 +5%; highest corn crop in history</a:t>
            </a:r>
          </a:p>
          <a:p>
            <a:pPr eaLnBrk="1" hangingPunct="1">
              <a:defRPr/>
            </a:pPr>
            <a:r>
              <a:rPr lang="en-US" sz="2800" b="1" dirty="0" smtClean="0">
                <a:solidFill>
                  <a:srgbClr val="FF0000"/>
                </a:solidFill>
                <a:effectLst>
                  <a:outerShdw blurRad="38100" dist="38100" dir="2700000" algn="tl">
                    <a:srgbClr val="000000"/>
                  </a:outerShdw>
                </a:effectLst>
              </a:rPr>
              <a:t>1 billion people hungry </a:t>
            </a:r>
          </a:p>
          <a:p>
            <a:pPr eaLnBrk="1" hangingPunct="1">
              <a:defRPr/>
            </a:pPr>
            <a:r>
              <a:rPr lang="en-US" sz="2800" b="1" dirty="0" smtClean="0">
                <a:solidFill>
                  <a:srgbClr val="FF0000"/>
                </a:solidFill>
                <a:effectLst>
                  <a:outerShdw blurRad="38100" dist="38100" dir="2700000" algn="tl">
                    <a:srgbClr val="000000"/>
                  </a:outerShdw>
                </a:effectLst>
              </a:rPr>
              <a:t>Bumper profits last quarter: ADM 20%; Monsanto 45%, Cargill 86%; General Foods 61%</a:t>
            </a:r>
          </a:p>
          <a:p>
            <a:pPr eaLnBrk="1" hangingPunct="1">
              <a:defRPr/>
            </a:pPr>
            <a:endParaRPr lang="en-US" b="1" dirty="0" smtClean="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5943600" y="1219200"/>
            <a:ext cx="1057275" cy="646113"/>
          </a:xfrm>
          <a:prstGeom prst="rect">
            <a:avLst/>
          </a:prstGeom>
          <a:noFill/>
          <a:ln w="9525">
            <a:noFill/>
            <a:miter lim="800000"/>
            <a:headEnd/>
            <a:tailEnd/>
          </a:ln>
        </p:spPr>
        <p:txBody>
          <a:bodyPr wrap="none">
            <a:spAutoFit/>
          </a:bodyPr>
          <a:lstStyle/>
          <a:p>
            <a:pPr algn="ctr"/>
            <a:r>
              <a:rPr lang="en-US">
                <a:solidFill>
                  <a:srgbClr val="FF0000"/>
                </a:solidFill>
              </a:rPr>
              <a:t>1 Billion </a:t>
            </a:r>
          </a:p>
          <a:p>
            <a:pPr algn="ctr"/>
            <a:r>
              <a:rPr lang="en-US">
                <a:solidFill>
                  <a:srgbClr val="FF0000"/>
                </a:solidFill>
              </a:rPr>
              <a:t>hungry</a:t>
            </a:r>
          </a:p>
        </p:txBody>
      </p:sp>
      <p:sp>
        <p:nvSpPr>
          <p:cNvPr id="8195" name="TextBox 3"/>
          <p:cNvSpPr txBox="1">
            <a:spLocks noChangeArrowheads="1"/>
          </p:cNvSpPr>
          <p:nvPr/>
        </p:nvSpPr>
        <p:spPr bwMode="auto">
          <a:xfrm>
            <a:off x="2286000" y="990600"/>
            <a:ext cx="2057400" cy="369888"/>
          </a:xfrm>
          <a:prstGeom prst="rect">
            <a:avLst/>
          </a:prstGeom>
          <a:noFill/>
          <a:ln w="9525">
            <a:noFill/>
            <a:miter lim="800000"/>
            <a:headEnd/>
            <a:tailEnd/>
          </a:ln>
        </p:spPr>
        <p:txBody>
          <a:bodyPr wrap="none">
            <a:spAutoFit/>
          </a:bodyPr>
          <a:lstStyle/>
          <a:p>
            <a:r>
              <a:rPr lang="en-US">
                <a:solidFill>
                  <a:srgbClr val="FF0000"/>
                </a:solidFill>
              </a:rPr>
              <a:t>840 million hungry</a:t>
            </a:r>
          </a:p>
        </p:txBody>
      </p:sp>
      <p:sp>
        <p:nvSpPr>
          <p:cNvPr id="8196" name="TextBox 4"/>
          <p:cNvSpPr txBox="1">
            <a:spLocks noChangeArrowheads="1"/>
          </p:cNvSpPr>
          <p:nvPr/>
        </p:nvSpPr>
        <p:spPr bwMode="auto">
          <a:xfrm>
            <a:off x="7543800" y="1219200"/>
            <a:ext cx="1287463" cy="646113"/>
          </a:xfrm>
          <a:prstGeom prst="rect">
            <a:avLst/>
          </a:prstGeom>
          <a:noFill/>
          <a:ln w="9525">
            <a:noFill/>
            <a:miter lim="800000"/>
            <a:headEnd/>
            <a:tailEnd/>
          </a:ln>
        </p:spPr>
        <p:txBody>
          <a:bodyPr wrap="none">
            <a:spAutoFit/>
          </a:bodyPr>
          <a:lstStyle/>
          <a:p>
            <a:pPr algn="ctr"/>
            <a:r>
              <a:rPr lang="en-US">
                <a:solidFill>
                  <a:srgbClr val="FF0000"/>
                </a:solidFill>
              </a:rPr>
              <a:t>950 million</a:t>
            </a:r>
          </a:p>
          <a:p>
            <a:pPr algn="ctr"/>
            <a:r>
              <a:rPr lang="en-US">
                <a:solidFill>
                  <a:srgbClr val="FF0000"/>
                </a:solidFill>
              </a:rPr>
              <a:t> hungry</a:t>
            </a:r>
          </a:p>
        </p:txBody>
      </p:sp>
      <p:pic>
        <p:nvPicPr>
          <p:cNvPr id="8197" name="Picture 2"/>
          <p:cNvPicPr>
            <a:picLocks noChangeAspect="1" noChangeArrowheads="1"/>
          </p:cNvPicPr>
          <p:nvPr/>
        </p:nvPicPr>
        <p:blipFill>
          <a:blip r:embed="rId3"/>
          <a:srcRect/>
          <a:stretch>
            <a:fillRect/>
          </a:stretch>
        </p:blipFill>
        <p:spPr bwMode="auto">
          <a:xfrm>
            <a:off x="0" y="-2133600"/>
            <a:ext cx="9144000" cy="8991600"/>
          </a:xfrm>
          <a:prstGeom prst="rect">
            <a:avLst/>
          </a:prstGeom>
          <a:noFill/>
          <a:ln w="9525">
            <a:noFill/>
            <a:miter lim="800000"/>
            <a:headEnd/>
            <a:tailEnd/>
          </a:ln>
        </p:spPr>
      </p:pic>
      <p:pic>
        <p:nvPicPr>
          <p:cNvPr id="8198" name="Picture 4" descr="unicef-global-v-local-food-prices"/>
          <p:cNvPicPr>
            <a:picLocks noChangeAspect="1" noChangeArrowheads="1"/>
          </p:cNvPicPr>
          <p:nvPr/>
        </p:nvPicPr>
        <p:blipFill>
          <a:blip r:embed="rId4"/>
          <a:srcRect/>
          <a:stretch>
            <a:fillRect/>
          </a:stretch>
        </p:blipFill>
        <p:spPr bwMode="auto">
          <a:xfrm>
            <a:off x="0" y="152400"/>
            <a:ext cx="5029200" cy="6705600"/>
          </a:xfrm>
          <a:prstGeom prst="rect">
            <a:avLst/>
          </a:prstGeom>
          <a:noFill/>
          <a:ln w="9525">
            <a:noFill/>
            <a:miter lim="800000"/>
            <a:headEnd/>
            <a:tailEnd/>
          </a:ln>
        </p:spPr>
      </p:pic>
      <p:sp>
        <p:nvSpPr>
          <p:cNvPr id="8199" name="TextBox 8"/>
          <p:cNvSpPr txBox="1">
            <a:spLocks noChangeArrowheads="1"/>
          </p:cNvSpPr>
          <p:nvPr/>
        </p:nvSpPr>
        <p:spPr bwMode="auto">
          <a:xfrm>
            <a:off x="5638800" y="990600"/>
            <a:ext cx="1736725" cy="369888"/>
          </a:xfrm>
          <a:prstGeom prst="rect">
            <a:avLst/>
          </a:prstGeom>
          <a:noFill/>
          <a:ln w="9525">
            <a:noFill/>
            <a:miter lim="800000"/>
            <a:headEnd/>
            <a:tailEnd/>
          </a:ln>
        </p:spPr>
        <p:txBody>
          <a:bodyPr wrap="none">
            <a:spAutoFit/>
          </a:bodyPr>
          <a:lstStyle/>
          <a:p>
            <a:r>
              <a:rPr lang="en-US">
                <a:solidFill>
                  <a:srgbClr val="FF0000"/>
                </a:solidFill>
              </a:rPr>
              <a:t>1 billion hungry</a:t>
            </a:r>
          </a:p>
        </p:txBody>
      </p:sp>
      <p:sp>
        <p:nvSpPr>
          <p:cNvPr id="8200" name="TextBox 9"/>
          <p:cNvSpPr txBox="1">
            <a:spLocks noChangeArrowheads="1"/>
          </p:cNvSpPr>
          <p:nvPr/>
        </p:nvSpPr>
        <p:spPr bwMode="auto">
          <a:xfrm>
            <a:off x="1524000" y="990600"/>
            <a:ext cx="1736725" cy="369888"/>
          </a:xfrm>
          <a:prstGeom prst="rect">
            <a:avLst/>
          </a:prstGeom>
          <a:noFill/>
          <a:ln w="9525">
            <a:noFill/>
            <a:miter lim="800000"/>
            <a:headEnd/>
            <a:tailEnd/>
          </a:ln>
        </p:spPr>
        <p:txBody>
          <a:bodyPr wrap="none">
            <a:spAutoFit/>
          </a:bodyPr>
          <a:lstStyle/>
          <a:p>
            <a:r>
              <a:rPr lang="en-US">
                <a:solidFill>
                  <a:srgbClr val="FF0000"/>
                </a:solidFill>
              </a:rPr>
              <a:t>1 billion hungry</a:t>
            </a:r>
          </a:p>
        </p:txBody>
      </p:sp>
      <p:pic>
        <p:nvPicPr>
          <p:cNvPr id="8201" name="Picture 4"/>
          <p:cNvPicPr>
            <a:picLocks noChangeAspect="1" noChangeArrowheads="1"/>
          </p:cNvPicPr>
          <p:nvPr/>
        </p:nvPicPr>
        <p:blipFill>
          <a:blip r:embed="rId5"/>
          <a:srcRect/>
          <a:stretch>
            <a:fillRect/>
          </a:stretch>
        </p:blipFill>
        <p:spPr bwMode="auto">
          <a:xfrm>
            <a:off x="5257800" y="228600"/>
            <a:ext cx="3024188" cy="690563"/>
          </a:xfrm>
          <a:prstGeom prst="rect">
            <a:avLst/>
          </a:prstGeom>
          <a:noFill/>
          <a:ln w="9525">
            <a:noFill/>
            <a:miter lim="800000"/>
            <a:headEnd/>
            <a:tailEnd/>
          </a:ln>
        </p:spPr>
      </p:pic>
      <p:sp>
        <p:nvSpPr>
          <p:cNvPr id="10" name="Rectangle 9"/>
          <p:cNvSpPr/>
          <p:nvPr/>
        </p:nvSpPr>
        <p:spPr>
          <a:xfrm>
            <a:off x="4876800" y="6400800"/>
            <a:ext cx="4267200" cy="4572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3581400" y="2133600"/>
            <a:ext cx="5562600" cy="5562600"/>
          </a:xfrm>
          <a:prstGeom prst="rect">
            <a:avLst/>
          </a:prstGeom>
          <a:noFill/>
          <a:ln w="9525">
            <a:noFill/>
            <a:miter lim="800000"/>
            <a:headEnd/>
            <a:tailEnd/>
          </a:ln>
        </p:spPr>
      </p:pic>
      <p:sp>
        <p:nvSpPr>
          <p:cNvPr id="9219" name="Title 3"/>
          <p:cNvSpPr>
            <a:spLocks noGrp="1"/>
          </p:cNvSpPr>
          <p:nvPr>
            <p:ph type="title"/>
          </p:nvPr>
        </p:nvSpPr>
        <p:spPr/>
        <p:txBody>
          <a:bodyPr/>
          <a:lstStyle/>
          <a:p>
            <a:pPr eaLnBrk="1" hangingPunct="1"/>
            <a:r>
              <a:rPr lang="en-US" sz="5400" b="1" smtClean="0">
                <a:solidFill>
                  <a:srgbClr val="663300"/>
                </a:solidFill>
              </a:rPr>
              <a:t>Proximate causes</a:t>
            </a:r>
            <a:endParaRPr lang="en-US" sz="5400" smtClean="0">
              <a:solidFill>
                <a:srgbClr val="663300"/>
              </a:solidFill>
            </a:endParaRPr>
          </a:p>
        </p:txBody>
      </p:sp>
      <p:sp>
        <p:nvSpPr>
          <p:cNvPr id="5" name="Content Placeholder 4"/>
          <p:cNvSpPr>
            <a:spLocks noGrp="1"/>
          </p:cNvSpPr>
          <p:nvPr>
            <p:ph sz="half" idx="1"/>
          </p:nvPr>
        </p:nvSpPr>
        <p:spPr>
          <a:xfrm>
            <a:off x="0" y="1447800"/>
            <a:ext cx="8991600" cy="4983163"/>
          </a:xfrm>
        </p:spPr>
        <p:txBody>
          <a:bodyPr rtlCol="0">
            <a:normAutofit fontScale="70000" lnSpcReduction="20000"/>
          </a:bodyPr>
          <a:lstStyle/>
          <a:p>
            <a:pPr eaLnBrk="1" fontAlgn="auto" hangingPunct="1">
              <a:spcAft>
                <a:spcPts val="0"/>
              </a:spcAft>
              <a:buFont typeface="Arial" pitchFamily="34" charset="0"/>
              <a:buChar char="•"/>
              <a:defRPr/>
            </a:pPr>
            <a:r>
              <a:rPr lang="en-US" sz="3200" b="1" dirty="0" smtClean="0">
                <a:solidFill>
                  <a:srgbClr val="663300"/>
                </a:solidFill>
              </a:rPr>
              <a:t>Climate; droughts</a:t>
            </a:r>
          </a:p>
          <a:p>
            <a:pPr eaLnBrk="1" fontAlgn="auto" hangingPunct="1">
              <a:spcAft>
                <a:spcPts val="0"/>
              </a:spcAft>
              <a:buFont typeface="Arial" pitchFamily="34" charset="0"/>
              <a:buChar char="•"/>
              <a:defRPr/>
            </a:pPr>
            <a:r>
              <a:rPr lang="en-US" sz="3200" b="1" dirty="0" smtClean="0">
                <a:solidFill>
                  <a:srgbClr val="663300"/>
                </a:solidFill>
              </a:rPr>
              <a:t>Rising meat consumption India, China, Brazil</a:t>
            </a:r>
          </a:p>
          <a:p>
            <a:pPr>
              <a:defRPr/>
            </a:pPr>
            <a:r>
              <a:rPr lang="en-US" sz="3200" b="1" dirty="0" smtClean="0">
                <a:solidFill>
                  <a:srgbClr val="663300"/>
                </a:solidFill>
              </a:rPr>
              <a:t>5% fall in cereal production 2005-06 </a:t>
            </a:r>
            <a:r>
              <a:rPr lang="en-US" sz="3200" dirty="0" smtClean="0"/>
              <a:t>(</a:t>
            </a:r>
            <a:r>
              <a:rPr lang="en-US" dirty="0" smtClean="0"/>
              <a:t>Low-Income Food-Deficient Countries) will go up only 11% in 2011)</a:t>
            </a:r>
            <a:endParaRPr lang="en-US" sz="3200" b="1" dirty="0" smtClean="0">
              <a:solidFill>
                <a:srgbClr val="663300"/>
              </a:solidFill>
            </a:endParaRPr>
          </a:p>
          <a:p>
            <a:pPr eaLnBrk="1" fontAlgn="auto" hangingPunct="1">
              <a:spcAft>
                <a:spcPts val="0"/>
              </a:spcAft>
              <a:buFont typeface="Arial" pitchFamily="34" charset="0"/>
              <a:buChar char="•"/>
              <a:defRPr/>
            </a:pPr>
            <a:r>
              <a:rPr lang="en-US" sz="3200" b="1" dirty="0" smtClean="0">
                <a:solidFill>
                  <a:srgbClr val="663300"/>
                </a:solidFill>
              </a:rPr>
              <a:t>Low grain reserves (19—23% stocks-to-use)</a:t>
            </a:r>
          </a:p>
          <a:p>
            <a:pPr eaLnBrk="1" fontAlgn="auto" hangingPunct="1">
              <a:spcAft>
                <a:spcPts val="0"/>
              </a:spcAft>
              <a:buFont typeface="Arial" pitchFamily="34" charset="0"/>
              <a:buChar char="•"/>
              <a:defRPr/>
            </a:pPr>
            <a:r>
              <a:rPr lang="en-US" sz="3200" b="1" dirty="0" smtClean="0">
                <a:solidFill>
                  <a:srgbClr val="663300"/>
                </a:solidFill>
              </a:rPr>
              <a:t>Higher oil prices: 2X transport</a:t>
            </a:r>
          </a:p>
          <a:p>
            <a:pPr eaLnBrk="1" fontAlgn="auto" hangingPunct="1">
              <a:spcAft>
                <a:spcPts val="0"/>
              </a:spcAft>
              <a:buFont typeface="Arial" charset="0"/>
              <a:buNone/>
              <a:defRPr/>
            </a:pPr>
            <a:r>
              <a:rPr lang="en-US" sz="3200" b="1" dirty="0" smtClean="0">
                <a:solidFill>
                  <a:srgbClr val="663300"/>
                </a:solidFill>
              </a:rPr>
              <a:t>     3X fertilizer costs</a:t>
            </a:r>
          </a:p>
          <a:p>
            <a:pPr eaLnBrk="1" fontAlgn="auto" hangingPunct="1">
              <a:spcAft>
                <a:spcPts val="0"/>
              </a:spcAft>
              <a:buFont typeface="Arial" pitchFamily="34" charset="0"/>
              <a:buChar char="•"/>
              <a:defRPr/>
            </a:pPr>
            <a:r>
              <a:rPr lang="en-US" sz="3200" b="1" dirty="0" smtClean="0">
                <a:solidFill>
                  <a:srgbClr val="663300"/>
                </a:solidFill>
              </a:rPr>
              <a:t>½ world grain for industrial uses</a:t>
            </a:r>
          </a:p>
          <a:p>
            <a:pPr eaLnBrk="1" fontAlgn="auto" hangingPunct="1">
              <a:spcAft>
                <a:spcPts val="0"/>
              </a:spcAft>
              <a:buFont typeface="Arial" charset="0"/>
              <a:buNone/>
              <a:defRPr/>
            </a:pPr>
            <a:r>
              <a:rPr lang="en-US" sz="3200" b="1" dirty="0" smtClean="0">
                <a:solidFill>
                  <a:srgbClr val="663300"/>
                </a:solidFill>
              </a:rPr>
              <a:t>	</a:t>
            </a:r>
            <a:r>
              <a:rPr lang="en-US" sz="3200" dirty="0" smtClean="0"/>
              <a:t>(40% US corn crop to agrofuels)</a:t>
            </a:r>
          </a:p>
          <a:p>
            <a:pPr eaLnBrk="1" fontAlgn="auto" hangingPunct="1">
              <a:spcAft>
                <a:spcPts val="0"/>
              </a:spcAft>
              <a:buFont typeface="Arial" pitchFamily="34" charset="0"/>
              <a:buChar char="•"/>
              <a:defRPr/>
            </a:pPr>
            <a:r>
              <a:rPr lang="en-US" sz="3200" b="1" dirty="0" smtClean="0">
                <a:solidFill>
                  <a:srgbClr val="663300"/>
                </a:solidFill>
              </a:rPr>
              <a:t>Weak dollar</a:t>
            </a:r>
          </a:p>
          <a:p>
            <a:pPr eaLnBrk="1" fontAlgn="auto" hangingPunct="1">
              <a:spcAft>
                <a:spcPts val="0"/>
              </a:spcAft>
              <a:buFont typeface="Arial" pitchFamily="34" charset="0"/>
              <a:buChar char="•"/>
              <a:defRPr/>
            </a:pPr>
            <a:r>
              <a:rPr lang="en-US" sz="3200" b="1" dirty="0" smtClean="0">
                <a:solidFill>
                  <a:srgbClr val="663300"/>
                </a:solidFill>
              </a:rPr>
              <a:t>Financial Speculation; CIFs</a:t>
            </a:r>
          </a:p>
          <a:p>
            <a:pPr eaLnBrk="1" fontAlgn="auto" hangingPunct="1">
              <a:spcAft>
                <a:spcPts val="0"/>
              </a:spcAft>
              <a:buFont typeface="Arial" charset="0"/>
              <a:buNone/>
              <a:defRPr/>
            </a:pPr>
            <a:r>
              <a:rPr lang="en-US" sz="3200" dirty="0" smtClean="0"/>
              <a:t>      CIFs=$13bn (2003) </a:t>
            </a:r>
          </a:p>
          <a:p>
            <a:pPr eaLnBrk="1" fontAlgn="auto" hangingPunct="1">
              <a:spcAft>
                <a:spcPts val="0"/>
              </a:spcAft>
              <a:buFont typeface="Arial" charset="0"/>
              <a:buNone/>
              <a:defRPr/>
            </a:pPr>
            <a:r>
              <a:rPr lang="en-US" sz="3200" dirty="0" smtClean="0"/>
              <a:t>      to $317bn (2008) </a:t>
            </a:r>
          </a:p>
          <a:p>
            <a:pPr eaLnBrk="1" fontAlgn="auto" hangingPunct="1">
              <a:spcAft>
                <a:spcPts val="0"/>
              </a:spcAft>
              <a:buFont typeface="Arial" charset="0"/>
              <a:buNone/>
              <a:defRPr/>
            </a:pPr>
            <a:r>
              <a:rPr lang="en-US" sz="3200" dirty="0" smtClean="0"/>
              <a:t>      $60bn  in 2010 alone</a:t>
            </a:r>
            <a:r>
              <a:rPr lang="en-US" sz="3200" b="1" dirty="0" smtClean="0">
                <a:solidFill>
                  <a:srgbClr val="663300"/>
                </a:solidFill>
              </a:rPr>
              <a:t>  </a:t>
            </a:r>
          </a:p>
          <a:p>
            <a:pPr eaLnBrk="1" fontAlgn="auto" hangingPunct="1">
              <a:spcAft>
                <a:spcPts val="0"/>
              </a:spcAft>
              <a:buFont typeface="Arial" charset="0"/>
              <a:buNone/>
              <a:defRPr/>
            </a:pPr>
            <a:endParaRPr lang="en-US" sz="3200" b="1" dirty="0" smtClean="0">
              <a:solidFill>
                <a:srgbClr val="663300"/>
              </a:solidFill>
            </a:endParaRP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smtClean="0">
                <a:solidFill>
                  <a:srgbClr val="FFFF00"/>
                </a:solidFill>
              </a:rPr>
              <a:t>Root Causes</a:t>
            </a:r>
          </a:p>
        </p:txBody>
      </p:sp>
      <p:sp>
        <p:nvSpPr>
          <p:cNvPr id="10243" name="Rectangle 3"/>
          <p:cNvSpPr>
            <a:spLocks noGrp="1" noChangeArrowheads="1"/>
          </p:cNvSpPr>
          <p:nvPr>
            <p:ph type="body" idx="1"/>
          </p:nvPr>
        </p:nvSpPr>
        <p:spPr/>
        <p:txBody>
          <a:bodyPr/>
          <a:lstStyle/>
          <a:p>
            <a:pPr eaLnBrk="1" hangingPunct="1"/>
            <a:r>
              <a:rPr lang="en-US" sz="2800" b="1" smtClean="0"/>
              <a:t>Vulnerable food system: </a:t>
            </a:r>
          </a:p>
          <a:p>
            <a:pPr lvl="1" eaLnBrk="1" hangingPunct="1"/>
            <a:r>
              <a:rPr lang="en-US" sz="2400" b="1" smtClean="0"/>
              <a:t>91% cropland cotton, maize, wheat, rice &amp; soy</a:t>
            </a:r>
          </a:p>
          <a:p>
            <a:pPr lvl="1" eaLnBrk="1" hangingPunct="1"/>
            <a:r>
              <a:rPr lang="en-US" sz="2400" b="1" smtClean="0"/>
              <a:t>Economic shock </a:t>
            </a:r>
          </a:p>
          <a:p>
            <a:pPr lvl="1" eaLnBrk="1" hangingPunct="1"/>
            <a:r>
              <a:rPr lang="en-US" sz="2400" b="1" smtClean="0"/>
              <a:t>Environmental shock</a:t>
            </a:r>
          </a:p>
          <a:p>
            <a:pPr lvl="2" eaLnBrk="1" hangingPunct="1"/>
            <a:endParaRPr lang="en-US" sz="2000" b="1" smtClean="0"/>
          </a:p>
          <a:p>
            <a:pPr eaLnBrk="1" hangingPunct="1"/>
            <a:r>
              <a:rPr lang="en-US" sz="2800" b="1" smtClean="0"/>
              <a:t>Industrial Agri-foods Complex</a:t>
            </a:r>
          </a:p>
          <a:p>
            <a:pPr lvl="1" eaLnBrk="1" hangingPunct="1"/>
            <a:r>
              <a:rPr lang="en-US" sz="2400" b="1" smtClean="0"/>
              <a:t>Grain traders/processors</a:t>
            </a:r>
          </a:p>
          <a:p>
            <a:pPr lvl="1" eaLnBrk="1" hangingPunct="1"/>
            <a:r>
              <a:rPr lang="en-US" sz="2400" b="1" smtClean="0"/>
              <a:t>Seed &amp; genetic engineering</a:t>
            </a:r>
          </a:p>
          <a:p>
            <a:pPr lvl="1" eaLnBrk="1" hangingPunct="1"/>
            <a:r>
              <a:rPr lang="en-US" sz="2400" b="1" smtClean="0"/>
              <a:t>Retail &amp; distributors</a:t>
            </a:r>
          </a:p>
          <a:p>
            <a:pPr lvl="1" eaLnBrk="1" hangingPunct="1"/>
            <a:endParaRPr lang="en-US" sz="2400" smtClean="0"/>
          </a:p>
          <a:p>
            <a:pPr lvl="1" eaLnBrk="1" hangingPunct="1">
              <a:buFontTx/>
              <a:buNone/>
            </a:pPr>
            <a:endParaRPr lang="en-US" sz="2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3907</TotalTime>
  <Words>1564</Words>
  <Application>Microsoft Office PowerPoint</Application>
  <PresentationFormat>On-screen Show (4:3)</PresentationFormat>
  <Paragraphs>214</Paragraphs>
  <Slides>21</Slides>
  <Notes>20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Default Design</vt:lpstr>
      <vt:lpstr>Office Theme</vt:lpstr>
      <vt:lpstr>Convergence in Diversity  Food Movements &amp; the Transformation of our Food Systems</vt:lpstr>
      <vt:lpstr>Food Crisis  “Riots” or Rebellions?</vt:lpstr>
      <vt:lpstr>Slide 3</vt:lpstr>
      <vt:lpstr>Food Price Spikes</vt:lpstr>
      <vt:lpstr>Slide 5</vt:lpstr>
      <vt:lpstr>Record Harvests Record Hunger       Record Profits</vt:lpstr>
      <vt:lpstr>Slide 7</vt:lpstr>
      <vt:lpstr>Proximate causes</vt:lpstr>
      <vt:lpstr>Root Causes</vt:lpstr>
      <vt:lpstr>Rise of the  Corporate Food Regime</vt:lpstr>
      <vt:lpstr>Results?</vt:lpstr>
      <vt:lpstr>G-20 (L’Aquila, 2009; Paris, June 2011)</vt:lpstr>
      <vt:lpstr>Combating Hunger?</vt:lpstr>
      <vt:lpstr>Slide 14</vt:lpstr>
      <vt:lpstr>What did experts find?</vt:lpstr>
      <vt:lpstr>From “land mobility” to “surplus people”</vt:lpstr>
      <vt:lpstr>The Corporate Food Regime</vt:lpstr>
      <vt:lpstr>Food Regime Management</vt:lpstr>
      <vt:lpstr>Counter-Movement to the CFR</vt:lpstr>
      <vt:lpstr>Slide 20</vt:lpstr>
      <vt:lpstr>Slide 21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Rebellions: Angry protests in a broken food system</dc:title>
  <dc:creator>User</dc:creator>
  <cp:lastModifiedBy>Eric</cp:lastModifiedBy>
  <cp:revision>271</cp:revision>
  <dcterms:created xsi:type="dcterms:W3CDTF">2008-04-26T11:01:55Z</dcterms:created>
  <dcterms:modified xsi:type="dcterms:W3CDTF">2011-12-15T18:34:57Z</dcterms:modified>
</cp:coreProperties>
</file>