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354" r:id="rId2"/>
    <p:sldId id="404" r:id="rId3"/>
    <p:sldId id="355" r:id="rId4"/>
    <p:sldId id="385" r:id="rId5"/>
    <p:sldId id="386" r:id="rId6"/>
    <p:sldId id="387" r:id="rId7"/>
    <p:sldId id="388" r:id="rId8"/>
    <p:sldId id="389" r:id="rId9"/>
    <p:sldId id="393" r:id="rId10"/>
    <p:sldId id="397" r:id="rId11"/>
    <p:sldId id="394" r:id="rId12"/>
    <p:sldId id="403" r:id="rId13"/>
    <p:sldId id="406" r:id="rId14"/>
    <p:sldId id="396" r:id="rId1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FF8000"/>
    <a:srgbClr val="15BF0D"/>
    <a:srgbClr val="100F49"/>
    <a:srgbClr val="1A1A5A"/>
    <a:srgbClr val="00267F"/>
    <a:srgbClr val="D5E566"/>
    <a:srgbClr val="B9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0" autoAdjust="0"/>
    <p:restoredTop sz="94453" autoAdjust="0"/>
  </p:normalViewPr>
  <p:slideViewPr>
    <p:cSldViewPr>
      <p:cViewPr>
        <p:scale>
          <a:sx n="100" d="100"/>
          <a:sy n="100" d="100"/>
        </p:scale>
        <p:origin x="-928" y="-176"/>
      </p:cViewPr>
      <p:guideLst>
        <p:guide orient="horz" pos="1371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vds:Desktop:Waterla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vds:Desktop:Waterlan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Fosfaat</a:t>
            </a:r>
            <a:r>
              <a:rPr lang="en-US" baseline="0"/>
              <a:t> excretie</a:t>
            </a:r>
            <a:r>
              <a:rPr lang="en-US"/>
              <a:t> Waterland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Data!$C$17</c:f>
              <c:strCache>
                <c:ptCount val="1"/>
                <c:pt idx="0">
                  <c:v>  alle vee</c:v>
                </c:pt>
              </c:strCache>
            </c:strRef>
          </c:tx>
          <c:spPr>
            <a:ln>
              <a:solidFill>
                <a:srgbClr val="800000"/>
              </a:solidFill>
            </a:ln>
          </c:spPr>
          <c:marker>
            <c:symbol val="square"/>
            <c:size val="9"/>
            <c:spPr>
              <a:solidFill>
                <a:srgbClr val="800000"/>
              </a:solidFill>
              <a:ln>
                <a:solidFill>
                  <a:srgbClr val="800000"/>
                </a:solidFill>
              </a:ln>
            </c:spPr>
          </c:marker>
          <c:cat>
            <c:strRef>
              <c:f>Data!$E$16:$X$16</c:f>
              <c:strCach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2013*</c:v>
                </c:pt>
              </c:strCache>
            </c:strRef>
          </c:cat>
          <c:val>
            <c:numRef>
              <c:f>Data!$E$17:$X$17</c:f>
              <c:numCache>
                <c:formatCode>0</c:formatCode>
                <c:ptCount val="20"/>
                <c:pt idx="0">
                  <c:v>73.98349128706817</c:v>
                </c:pt>
                <c:pt idx="1">
                  <c:v>73.07146821236967</c:v>
                </c:pt>
                <c:pt idx="2">
                  <c:v>64.0405993233446</c:v>
                </c:pt>
                <c:pt idx="3">
                  <c:v>64.44748442012463</c:v>
                </c:pt>
                <c:pt idx="4">
                  <c:v>68.09992060098943</c:v>
                </c:pt>
                <c:pt idx="5">
                  <c:v>69.70964417772925</c:v>
                </c:pt>
                <c:pt idx="6">
                  <c:v>67.37787759685561</c:v>
                </c:pt>
                <c:pt idx="7">
                  <c:v>67.2447892895177</c:v>
                </c:pt>
                <c:pt idx="8">
                  <c:v>63.26746867792806</c:v>
                </c:pt>
                <c:pt idx="9">
                  <c:v>64.29044152406165</c:v>
                </c:pt>
                <c:pt idx="10">
                  <c:v>60.07697362245377</c:v>
                </c:pt>
                <c:pt idx="11">
                  <c:v>61.65072974333165</c:v>
                </c:pt>
                <c:pt idx="12">
                  <c:v>59.72482801751094</c:v>
                </c:pt>
                <c:pt idx="13">
                  <c:v>59.99812505859191</c:v>
                </c:pt>
                <c:pt idx="14">
                  <c:v>60.52329370868122</c:v>
                </c:pt>
                <c:pt idx="15">
                  <c:v>58.56423173803527</c:v>
                </c:pt>
                <c:pt idx="16">
                  <c:v>64.77974885389665</c:v>
                </c:pt>
                <c:pt idx="17">
                  <c:v>61.71155813160586</c:v>
                </c:pt>
                <c:pt idx="18">
                  <c:v>60.67552079822018</c:v>
                </c:pt>
                <c:pt idx="19">
                  <c:v>62.18356043358592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Data!$C$18</c:f>
              <c:strCache>
                <c:ptCount val="1"/>
                <c:pt idx="0">
                  <c:v>  melkvee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circle"/>
            <c:size val="9"/>
            <c:spPr>
              <a:solidFill>
                <a:schemeClr val="tx1"/>
              </a:solidFill>
              <a:ln w="12700" cmpd="sng">
                <a:solidFill>
                  <a:schemeClr val="tx1"/>
                </a:solidFill>
              </a:ln>
            </c:spPr>
          </c:marker>
          <c:cat>
            <c:strRef>
              <c:f>Data!$E$16:$X$16</c:f>
              <c:strCach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2013*</c:v>
                </c:pt>
              </c:strCache>
            </c:strRef>
          </c:cat>
          <c:val>
            <c:numRef>
              <c:f>Data!$E$18:$X$18</c:f>
              <c:numCache>
                <c:formatCode>0</c:formatCode>
                <c:ptCount val="20"/>
                <c:pt idx="0">
                  <c:v>65.014505924709</c:v>
                </c:pt>
                <c:pt idx="1">
                  <c:v>64.01463191586648</c:v>
                </c:pt>
                <c:pt idx="2">
                  <c:v>56.46977308158669</c:v>
                </c:pt>
                <c:pt idx="3">
                  <c:v>56.50305047143647</c:v>
                </c:pt>
                <c:pt idx="4">
                  <c:v>58.51415833652608</c:v>
                </c:pt>
                <c:pt idx="5">
                  <c:v>60.90808416389809</c:v>
                </c:pt>
                <c:pt idx="6">
                  <c:v>58.12284730195177</c:v>
                </c:pt>
                <c:pt idx="7">
                  <c:v>59.1756929785099</c:v>
                </c:pt>
                <c:pt idx="8">
                  <c:v>55.79507988840986</c:v>
                </c:pt>
                <c:pt idx="9">
                  <c:v>56.06115762650164</c:v>
                </c:pt>
                <c:pt idx="10">
                  <c:v>52.86058470279404</c:v>
                </c:pt>
                <c:pt idx="11">
                  <c:v>53.65234729019394</c:v>
                </c:pt>
                <c:pt idx="12">
                  <c:v>52.1596227358794</c:v>
                </c:pt>
                <c:pt idx="13">
                  <c:v>52.39923913433585</c:v>
                </c:pt>
                <c:pt idx="14">
                  <c:v>54.55906999964336</c:v>
                </c:pt>
                <c:pt idx="15">
                  <c:v>53.43731946851531</c:v>
                </c:pt>
                <c:pt idx="16">
                  <c:v>59.5647193585338</c:v>
                </c:pt>
                <c:pt idx="17">
                  <c:v>56.37773079633545</c:v>
                </c:pt>
                <c:pt idx="18">
                  <c:v>55.3484260291348</c:v>
                </c:pt>
                <c:pt idx="19">
                  <c:v>57.54724317598566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4637144"/>
        <c:axId val="-2138597080"/>
      </c:lineChart>
      <c:catAx>
        <c:axId val="20546371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8597080"/>
        <c:crosses val="autoZero"/>
        <c:auto val="1"/>
        <c:lblAlgn val="ctr"/>
        <c:lblOffset val="100"/>
        <c:noMultiLvlLbl val="0"/>
      </c:catAx>
      <c:valAx>
        <c:axId val="-2138597080"/>
        <c:scaling>
          <c:orientation val="minMax"/>
          <c:max val="200.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054637144"/>
        <c:crosses val="autoZero"/>
        <c:crossBetween val="between"/>
        <c:majorUnit val="40.0"/>
      </c:valAx>
    </c:plotArea>
    <c:legend>
      <c:legendPos val="t"/>
      <c:layout>
        <c:manualLayout>
          <c:xMode val="edge"/>
          <c:yMode val="edge"/>
          <c:x val="0.208766093101091"/>
          <c:y val="0.0995140232319298"/>
          <c:w val="0.608682072414664"/>
          <c:h val="0.06181124426543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000" dirty="0" err="1"/>
              <a:t>Fosfaat</a:t>
            </a:r>
            <a:r>
              <a:rPr lang="en-US" sz="2000" baseline="0" dirty="0"/>
              <a:t> </a:t>
            </a:r>
            <a:r>
              <a:rPr lang="en-US" sz="2000" baseline="0" dirty="0" err="1"/>
              <a:t>productie</a:t>
            </a:r>
            <a:r>
              <a:rPr lang="en-US" sz="2000" baseline="0" dirty="0"/>
              <a:t> </a:t>
            </a:r>
            <a:r>
              <a:rPr lang="en-US" sz="2000" baseline="0" dirty="0" err="1"/>
              <a:t>melkvee</a:t>
            </a:r>
            <a:r>
              <a:rPr lang="en-US" sz="2000" baseline="0" dirty="0"/>
              <a:t> (2000 = 100%</a:t>
            </a:r>
            <a:r>
              <a:rPr lang="en-US" sz="2000" dirty="0"/>
              <a:t>)</a:t>
            </a:r>
          </a:p>
        </c:rich>
      </c:tx>
      <c:layout>
        <c:manualLayout>
          <c:xMode val="edge"/>
          <c:yMode val="edge"/>
          <c:x val="0.198106109150149"/>
          <c:y val="0.0248763261957687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'Macintosh HD:Users:fvds:Desktop:[Dierlijke mest dier 20141110.xlsx]Data totaal'!$B$56</c:f>
              <c:strCache>
                <c:ptCount val="1"/>
                <c:pt idx="0">
                  <c:v>  Groningen-Friesland-Flevoland-Zeeland</c:v>
                </c:pt>
              </c:strCache>
            </c:strRef>
          </c:tx>
          <c:spPr>
            <a:ln w="63500">
              <a:solidFill>
                <a:srgbClr val="800000"/>
              </a:solidFill>
            </a:ln>
          </c:spPr>
          <c:marker>
            <c:symbol val="x"/>
            <c:size val="10"/>
            <c:spPr>
              <a:solidFill>
                <a:srgbClr val="800000"/>
              </a:solidFill>
            </c:spPr>
          </c:marker>
          <c:cat>
            <c:numRef>
              <c:f>'Macintosh HD:Users:fvds:Desktop:[Dierlijke mest dier 20141110.xlsx]Data totaal'!$C$55:$P$55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'Macintosh HD:Users:fvds:Desktop:[Dierlijke mest dier 20141110.xlsx]Data totaal'!$C$56:$P$56</c:f>
              <c:numCache>
                <c:formatCode>General</c:formatCode>
                <c:ptCount val="14"/>
                <c:pt idx="0">
                  <c:v>1.0</c:v>
                </c:pt>
                <c:pt idx="1">
                  <c:v>1.076455256298871</c:v>
                </c:pt>
                <c:pt idx="2">
                  <c:v>1.005647263249348</c:v>
                </c:pt>
                <c:pt idx="3">
                  <c:v>1.022589052997394</c:v>
                </c:pt>
                <c:pt idx="4">
                  <c:v>0.970460469157255</c:v>
                </c:pt>
                <c:pt idx="5">
                  <c:v>0.969591659426586</c:v>
                </c:pt>
                <c:pt idx="6">
                  <c:v>0.95264986967854</c:v>
                </c:pt>
                <c:pt idx="7">
                  <c:v>0.960034752389227</c:v>
                </c:pt>
                <c:pt idx="8">
                  <c:v>1.023892267593397</c:v>
                </c:pt>
                <c:pt idx="9">
                  <c:v>0.995655951346655</c:v>
                </c:pt>
                <c:pt idx="10">
                  <c:v>1.048653344917463</c:v>
                </c:pt>
                <c:pt idx="11">
                  <c:v>0.977410947002606</c:v>
                </c:pt>
                <c:pt idx="12">
                  <c:v>0.974370112945265</c:v>
                </c:pt>
                <c:pt idx="13">
                  <c:v>1.024326672458731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'Macintosh HD:Users:fvds:Desktop:[Dierlijke mest dier 20141110.xlsx]Data totaal'!$B$57</c:f>
              <c:strCache>
                <c:ptCount val="1"/>
                <c:pt idx="0">
                  <c:v>  Overige provincies</c:v>
                </c:pt>
              </c:strCache>
            </c:strRef>
          </c:tx>
          <c:spPr>
            <a:ln w="63500">
              <a:solidFill>
                <a:srgbClr val="008040"/>
              </a:solidFill>
            </a:ln>
          </c:spPr>
          <c:marker>
            <c:symbol val="circle"/>
            <c:size val="10"/>
            <c:spPr>
              <a:solidFill>
                <a:srgbClr val="008040"/>
              </a:solidFill>
              <a:ln>
                <a:solidFill>
                  <a:srgbClr val="008040"/>
                </a:solidFill>
              </a:ln>
            </c:spPr>
          </c:marker>
          <c:cat>
            <c:numRef>
              <c:f>'Macintosh HD:Users:fvds:Desktop:[Dierlijke mest dier 20141110.xlsx]Data totaal'!$C$55:$P$55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cat>
          <c:val>
            <c:numRef>
              <c:f>'Macintosh HD:Users:fvds:Desktop:[Dierlijke mest dier 20141110.xlsx]Data totaal'!$C$57:$P$57</c:f>
              <c:numCache>
                <c:formatCode>General</c:formatCode>
                <c:ptCount val="14"/>
                <c:pt idx="0">
                  <c:v>1.0</c:v>
                </c:pt>
                <c:pt idx="1">
                  <c:v>1.04429797670141</c:v>
                </c:pt>
                <c:pt idx="2">
                  <c:v>0.946965052115267</c:v>
                </c:pt>
                <c:pt idx="3">
                  <c:v>0.954322501532802</c:v>
                </c:pt>
                <c:pt idx="4">
                  <c:v>0.898068669527897</c:v>
                </c:pt>
                <c:pt idx="5">
                  <c:v>0.892703862660944</c:v>
                </c:pt>
                <c:pt idx="6">
                  <c:v>0.872011036174126</c:v>
                </c:pt>
                <c:pt idx="7">
                  <c:v>0.864960147148988</c:v>
                </c:pt>
                <c:pt idx="8">
                  <c:v>0.910331085223789</c:v>
                </c:pt>
                <c:pt idx="9">
                  <c:v>0.877375843041079</c:v>
                </c:pt>
                <c:pt idx="10">
                  <c:v>0.921367259350092</c:v>
                </c:pt>
                <c:pt idx="11">
                  <c:v>0.861587982832618</c:v>
                </c:pt>
                <c:pt idx="12">
                  <c:v>0.824034334763948</c:v>
                </c:pt>
                <c:pt idx="13">
                  <c:v>0.874156958920907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4476264"/>
        <c:axId val="2134481272"/>
      </c:lineChart>
      <c:catAx>
        <c:axId val="2134476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4481272"/>
        <c:crosses val="autoZero"/>
        <c:auto val="1"/>
        <c:lblAlgn val="ctr"/>
        <c:lblOffset val="100"/>
        <c:tickLblSkip val="2"/>
        <c:noMultiLvlLbl val="0"/>
      </c:catAx>
      <c:valAx>
        <c:axId val="2134481272"/>
        <c:scaling>
          <c:orientation val="minMax"/>
          <c:max val="1.1"/>
          <c:min val="0.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4476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497322834645669"/>
          <c:y val="0.101585692177099"/>
          <c:w val="0.912949226174314"/>
          <c:h val="0.06726864883085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483122-EFAA-674F-95FF-955D91EA1FD6}" type="datetime1">
              <a:rPr lang="nl-NL" smtClean="0"/>
              <a:pPr/>
              <a:t>04-12-14</a:t>
            </a:fld>
            <a:endParaRPr lang="en-US"/>
          </a:p>
        </p:txBody>
      </p:sp>
      <p:sp>
        <p:nvSpPr>
          <p:cNvPr id="6144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4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36F848-74C1-470E-BB8C-66DD366572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2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DC618-B1CE-8644-B1ED-7600629ADF47}" type="datetime1">
              <a:rPr lang="nl-NL" smtClean="0"/>
              <a:pPr/>
              <a:t>04-12-14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43130-7E68-A044-A8E0-E7134F494110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002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3130-7E68-A044-A8E0-E7134F494110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87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52539" r="16548" b="38555"/>
          <a:stretch/>
        </p:blipFill>
        <p:spPr bwMode="auto">
          <a:xfrm>
            <a:off x="1" y="1628770"/>
            <a:ext cx="9143999" cy="72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19" name="Picture 5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t="8706" r="-153" b="8706"/>
          <a:stretch/>
        </p:blipFill>
        <p:spPr bwMode="auto">
          <a:xfrm>
            <a:off x="4031931" y="1"/>
            <a:ext cx="5140266" cy="162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hthoek 31"/>
          <p:cNvSpPr/>
          <p:nvPr userDrawn="1"/>
        </p:nvSpPr>
        <p:spPr>
          <a:xfrm>
            <a:off x="0" y="0"/>
            <a:ext cx="8892552" cy="1628770"/>
          </a:xfrm>
          <a:prstGeom prst="rect">
            <a:avLst/>
          </a:prstGeom>
          <a:gradFill flip="none" rotWithShape="1">
            <a:gsLst>
              <a:gs pos="50000">
                <a:srgbClr val="100F49"/>
              </a:gs>
              <a:gs pos="97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</a:t>
            </a:r>
            <a:endParaRPr lang="nl-NL" dirty="0"/>
          </a:p>
        </p:txBody>
      </p:sp>
      <p:sp>
        <p:nvSpPr>
          <p:cNvPr id="34" name="Rectangle 2"/>
          <p:cNvSpPr txBox="1">
            <a:spLocks noChangeArrowheads="1"/>
          </p:cNvSpPr>
          <p:nvPr userDrawn="1"/>
        </p:nvSpPr>
        <p:spPr bwMode="auto">
          <a:xfrm>
            <a:off x="251448" y="368609"/>
            <a:ext cx="8721092" cy="72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67F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67F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67F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67F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67F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67F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67F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267F"/>
                </a:solidFill>
                <a:latin typeface="Verdana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nl-NL" dirty="0" smtClean="0"/>
              <a:t>Duurzame landbouw –</a:t>
            </a:r>
            <a:br>
              <a:rPr lang="nl-NL" dirty="0" smtClean="0"/>
            </a:br>
            <a:r>
              <a:rPr lang="nl-NL" dirty="0" smtClean="0"/>
              <a:t>Gezond voedsel - Vitaal platteland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0" hasCustomPrompt="1"/>
          </p:nvPr>
        </p:nvSpPr>
        <p:spPr>
          <a:xfrm>
            <a:off x="251448" y="2708908"/>
            <a:ext cx="8461081" cy="720092"/>
          </a:xfrm>
        </p:spPr>
        <p:txBody>
          <a:bodyPr/>
          <a:lstStyle>
            <a:lvl1pPr marL="0" indent="0" algn="ctr">
              <a:buNone/>
              <a:defRPr sz="3400" b="1">
                <a:solidFill>
                  <a:srgbClr val="1A1A5A"/>
                </a:solidFill>
              </a:defRPr>
            </a:lvl1pPr>
            <a:lvl2pPr marL="0" indent="0" algn="ctr">
              <a:buNone/>
              <a:defRPr baseline="0">
                <a:solidFill>
                  <a:srgbClr val="1A1A5A"/>
                </a:solidFill>
              </a:defRPr>
            </a:lvl2pPr>
            <a:lvl3pPr marL="0" indent="0" algn="ctr">
              <a:buNone/>
              <a:defRPr sz="2000">
                <a:solidFill>
                  <a:srgbClr val="1A1A5A"/>
                </a:solidFill>
              </a:defRPr>
            </a:lvl3pPr>
          </a:lstStyle>
          <a:p>
            <a:pPr lvl="0"/>
            <a:r>
              <a:rPr lang="nl-NL" dirty="0" smtClean="0"/>
              <a:t>Titel van de presentatie</a:t>
            </a:r>
          </a:p>
        </p:txBody>
      </p:sp>
      <p:sp>
        <p:nvSpPr>
          <p:cNvPr id="11" name="Rechthoek 10"/>
          <p:cNvSpPr/>
          <p:nvPr userDrawn="1"/>
        </p:nvSpPr>
        <p:spPr>
          <a:xfrm>
            <a:off x="0" y="5769299"/>
            <a:ext cx="3671885" cy="1088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Picture 11" descr="\\192.168.8.77\Public\CLM bestanden intern\Logo BV en Stichting\CLM logos BV\CLM_Log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9" y="5717615"/>
            <a:ext cx="3240414" cy="93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sz="quarter" idx="11" hasCustomPrompt="1"/>
          </p:nvPr>
        </p:nvSpPr>
        <p:spPr>
          <a:xfrm>
            <a:off x="251448" y="3609023"/>
            <a:ext cx="8461082" cy="54006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dirty="0" smtClean="0"/>
              <a:t>Jouw naam/ jullie namen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2" hasCustomPrompt="1"/>
          </p:nvPr>
        </p:nvSpPr>
        <p:spPr>
          <a:xfrm>
            <a:off x="251448" y="4329115"/>
            <a:ext cx="8461082" cy="53975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nl-NL" dirty="0" smtClean="0"/>
              <a:t>Datum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Dia titel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63323" y="1812294"/>
            <a:ext cx="8712354" cy="32369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Gebruik deze dia voor (beeldvullend) beeldmateriaal</a:t>
            </a:r>
          </a:p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0" hasCustomPrompt="1"/>
          </p:nvPr>
        </p:nvSpPr>
        <p:spPr>
          <a:xfrm>
            <a:off x="263323" y="1268413"/>
            <a:ext cx="6121400" cy="540380"/>
          </a:xfrm>
        </p:spPr>
        <p:txBody>
          <a:bodyPr/>
          <a:lstStyle>
            <a:lvl1pPr marL="0" indent="0">
              <a:buNone/>
              <a:defRPr sz="2600" b="1"/>
            </a:lvl1pPr>
          </a:lstStyle>
          <a:p>
            <a:pPr lvl="0"/>
            <a:r>
              <a:rPr lang="nl-NL" dirty="0" smtClean="0"/>
              <a:t>Kopje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435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80233" y="109756"/>
            <a:ext cx="8721092" cy="7286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Dia titel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0" hasCustomPrompt="1"/>
          </p:nvPr>
        </p:nvSpPr>
        <p:spPr>
          <a:xfrm>
            <a:off x="263323" y="1268724"/>
            <a:ext cx="4320858" cy="540069"/>
          </a:xfrm>
        </p:spPr>
        <p:txBody>
          <a:bodyPr/>
          <a:lstStyle>
            <a:lvl1pPr marL="0" indent="0">
              <a:buNone/>
              <a:defRPr sz="2600" b="1">
                <a:solidFill>
                  <a:srgbClr val="1A1A5A"/>
                </a:solidFill>
              </a:defRPr>
            </a:lvl1pPr>
          </a:lstStyle>
          <a:p>
            <a:pPr lvl="0"/>
            <a:r>
              <a:rPr lang="nl-NL" dirty="0" smtClean="0"/>
              <a:t>Kopje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37701" r="4649" b="15219"/>
          <a:stretch/>
        </p:blipFill>
        <p:spPr bwMode="auto">
          <a:xfrm>
            <a:off x="0" y="4653887"/>
            <a:ext cx="9144000" cy="220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63323" y="1822441"/>
            <a:ext cx="8712354" cy="3236913"/>
          </a:xfrm>
        </p:spPr>
        <p:txBody>
          <a:bodyPr/>
          <a:lstStyle>
            <a:lvl1pPr>
              <a:defRPr sz="2600">
                <a:solidFill>
                  <a:srgbClr val="1A1A5A"/>
                </a:solidFill>
              </a:defRPr>
            </a:lvl1pPr>
            <a:lvl2pPr>
              <a:defRPr sz="2400">
                <a:solidFill>
                  <a:srgbClr val="1A1A5A"/>
                </a:solidFill>
              </a:defRPr>
            </a:lvl2pPr>
            <a:lvl3pPr>
              <a:defRPr sz="2200">
                <a:solidFill>
                  <a:srgbClr val="1A1A5A"/>
                </a:solidFill>
              </a:defRPr>
            </a:lvl3pPr>
            <a:lvl4pPr>
              <a:defRPr sz="2000">
                <a:solidFill>
                  <a:srgbClr val="1A1A5A"/>
                </a:solidFill>
              </a:defRPr>
            </a:lvl4pPr>
            <a:lvl5pPr>
              <a:defRPr sz="1800">
                <a:solidFill>
                  <a:srgbClr val="1A1A5A"/>
                </a:solidFill>
              </a:defRPr>
            </a:lvl5pPr>
          </a:lstStyle>
          <a:p>
            <a:pPr lvl="0"/>
            <a:r>
              <a:rPr lang="nl-NL" dirty="0" smtClean="0"/>
              <a:t>Gebruik deze dia voor (korte) teksten</a:t>
            </a:r>
          </a:p>
          <a:p>
            <a:pPr lvl="0"/>
            <a:r>
              <a:rPr lang="nl-NL" dirty="0" smtClean="0"/>
              <a:t>Klik om de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215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ia C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2906" y="125522"/>
            <a:ext cx="8769669" cy="672794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Dia titel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A1A5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Titel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Titel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9894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 D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CLM_Logo_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9" y="5828987"/>
            <a:ext cx="2520321" cy="7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6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52539" r="16548" b="38555"/>
          <a:stretch/>
        </p:blipFill>
        <p:spPr bwMode="auto">
          <a:xfrm>
            <a:off x="4457" y="908678"/>
            <a:ext cx="9144000" cy="72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221" y="1452248"/>
            <a:ext cx="8712354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2128" y="0"/>
            <a:ext cx="9146328" cy="932428"/>
          </a:xfrm>
          <a:prstGeom prst="rect">
            <a:avLst/>
          </a:prstGeom>
          <a:solidFill>
            <a:srgbClr val="100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0233" y="93990"/>
            <a:ext cx="8721092" cy="72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Dia 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9" r:id="rId3"/>
    <p:sldLayoutId id="2147483658" r:id="rId4"/>
    <p:sldLayoutId id="2147483657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0267F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0267F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0267F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0267F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267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267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267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267F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1A1A5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600">
          <a:solidFill>
            <a:srgbClr val="1A1A5A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1A1A5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1A1A5A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A1A5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67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67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67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67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0"/>
          </p:nvPr>
        </p:nvSpPr>
        <p:spPr>
          <a:xfrm>
            <a:off x="251448" y="2528885"/>
            <a:ext cx="8461081" cy="720092"/>
          </a:xfrm>
        </p:spPr>
        <p:txBody>
          <a:bodyPr/>
          <a:lstStyle/>
          <a:p>
            <a:r>
              <a:rPr lang="en-GB" dirty="0" err="1" smtClean="0"/>
              <a:t>Melkvee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de </a:t>
            </a:r>
            <a:r>
              <a:rPr lang="en-GB" dirty="0" err="1" smtClean="0"/>
              <a:t>quotering</a:t>
            </a:r>
            <a:endParaRPr lang="en-GB" baseline="30000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1"/>
          </p:nvPr>
        </p:nvSpPr>
        <p:spPr>
          <a:xfrm>
            <a:off x="251448" y="3429000"/>
            <a:ext cx="8461082" cy="540069"/>
          </a:xfrm>
        </p:spPr>
        <p:txBody>
          <a:bodyPr/>
          <a:lstStyle/>
          <a:p>
            <a:r>
              <a:rPr lang="en-GB" dirty="0" smtClean="0"/>
              <a:t>1 </a:t>
            </a:r>
            <a:r>
              <a:rPr lang="en-GB" dirty="0" err="1" smtClean="0"/>
              <a:t>april</a:t>
            </a:r>
            <a:r>
              <a:rPr lang="en-GB" dirty="0" smtClean="0"/>
              <a:t> 2015</a:t>
            </a:r>
          </a:p>
          <a:p>
            <a:r>
              <a:rPr lang="en-GB" dirty="0" err="1" smtClean="0"/>
              <a:t>Bevrijdingsdag</a:t>
            </a:r>
            <a:r>
              <a:rPr lang="en-GB" dirty="0" smtClean="0"/>
              <a:t> of “</a:t>
            </a:r>
            <a:r>
              <a:rPr lang="en-GB" dirty="0" err="1"/>
              <a:t>K</a:t>
            </a:r>
            <a:r>
              <a:rPr lang="en-GB" dirty="0" err="1" smtClean="0"/>
              <a:t>ikker</a:t>
            </a:r>
            <a:r>
              <a:rPr lang="en-GB" dirty="0" smtClean="0"/>
              <a:t> in je </a:t>
            </a:r>
            <a:r>
              <a:rPr lang="en-GB" dirty="0" err="1" smtClean="0"/>
              <a:t>bil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2"/>
          </p:nvPr>
        </p:nvSpPr>
        <p:spPr>
          <a:xfrm>
            <a:off x="251448" y="4869184"/>
            <a:ext cx="8461082" cy="539750"/>
          </a:xfrm>
        </p:spPr>
        <p:txBody>
          <a:bodyPr/>
          <a:lstStyle/>
          <a:p>
            <a:r>
              <a:rPr lang="en-GB" dirty="0" smtClean="0"/>
              <a:t>Frits van der Schans</a:t>
            </a:r>
          </a:p>
          <a:p>
            <a:r>
              <a:rPr lang="en-GB" dirty="0" smtClean="0"/>
              <a:t>3 </a:t>
            </a:r>
            <a:r>
              <a:rPr lang="en-GB" dirty="0" err="1" smtClean="0"/>
              <a:t>december</a:t>
            </a:r>
            <a:r>
              <a:rPr lang="en-GB" dirty="0" smtClean="0"/>
              <a:t>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32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Waterland</a:t>
            </a:r>
            <a:r>
              <a:rPr lang="en-GB" dirty="0" smtClean="0"/>
              <a:t> anno nu</a:t>
            </a:r>
            <a:endParaRPr lang="en-GB" dirty="0"/>
          </a:p>
        </p:txBody>
      </p:sp>
      <p:pic>
        <p:nvPicPr>
          <p:cNvPr id="4" name="Picture 3" descr="Waterland en andere regi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24"/>
            <a:ext cx="9144000" cy="55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 nu </a:t>
            </a:r>
            <a:r>
              <a:rPr lang="en-GB" dirty="0" err="1" smtClean="0"/>
              <a:t>verder</a:t>
            </a:r>
            <a:endParaRPr lang="en-GB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63647"/>
              </p:ext>
            </p:extLst>
          </p:nvPr>
        </p:nvGraphicFramePr>
        <p:xfrm>
          <a:off x="44440" y="1266343"/>
          <a:ext cx="9207500" cy="561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890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lkproduct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47"/>
            <a:ext cx="9144000" cy="558329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0233" y="93990"/>
            <a:ext cx="8721092" cy="728655"/>
          </a:xfrm>
        </p:spPr>
        <p:txBody>
          <a:bodyPr/>
          <a:lstStyle/>
          <a:p>
            <a:r>
              <a:rPr lang="en-GB" dirty="0" err="1" smtClean="0"/>
              <a:t>Melkproductie</a:t>
            </a:r>
            <a:r>
              <a:rPr lang="en-GB" dirty="0" smtClean="0"/>
              <a:t> in Nederland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31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0233" y="93990"/>
            <a:ext cx="8721092" cy="728655"/>
          </a:xfrm>
        </p:spPr>
        <p:txBody>
          <a:bodyPr/>
          <a:lstStyle/>
          <a:p>
            <a:r>
              <a:rPr lang="en-GB" dirty="0" err="1" smtClean="0"/>
              <a:t>Melkprijs</a:t>
            </a:r>
            <a:r>
              <a:rPr lang="en-GB" dirty="0"/>
              <a:t> </a:t>
            </a:r>
            <a:r>
              <a:rPr lang="en-GB" dirty="0" smtClean="0"/>
              <a:t>2012-2014 RFC</a:t>
            </a:r>
            <a:endParaRPr lang="en-GB" dirty="0"/>
          </a:p>
        </p:txBody>
      </p:sp>
      <p:pic>
        <p:nvPicPr>
          <p:cNvPr id="4" name="Picture 3" descr="f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5" y="1666512"/>
            <a:ext cx="8712529" cy="51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1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3322" y="1628459"/>
            <a:ext cx="8809253" cy="5401001"/>
          </a:xfrm>
        </p:spPr>
        <p:txBody>
          <a:bodyPr/>
          <a:lstStyle/>
          <a:p>
            <a:r>
              <a:rPr lang="nl-NL" dirty="0" smtClean="0"/>
              <a:t>2014-2016 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Sterke </a:t>
            </a:r>
            <a:r>
              <a:rPr lang="nl-NL" dirty="0"/>
              <a:t>g</a:t>
            </a:r>
            <a:r>
              <a:rPr lang="nl-NL" dirty="0" smtClean="0"/>
              <a:t>roei melkveehouderij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Lage melkprijs – slecht rendement</a:t>
            </a:r>
          </a:p>
          <a:p>
            <a:r>
              <a:rPr lang="nl-NL" dirty="0" smtClean="0"/>
              <a:t>2016-2017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Nederland overschrijdt fosfaatplafond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Invoering dierrechten</a:t>
            </a:r>
          </a:p>
          <a:p>
            <a:pPr marL="457200" indent="-457200">
              <a:buFontTx/>
              <a:buChar char="-"/>
            </a:pPr>
            <a:r>
              <a:rPr lang="nl-NL" dirty="0"/>
              <a:t>Intensivering melkveehouderij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Minder weidegang en niet-grondgebonden</a:t>
            </a:r>
          </a:p>
          <a:p>
            <a:r>
              <a:rPr lang="nl-NL" dirty="0" smtClean="0"/>
              <a:t>2018 ….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Hoe heeft dit kunnen gebeuren?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0233" y="93990"/>
            <a:ext cx="8721092" cy="728655"/>
          </a:xfrm>
        </p:spPr>
        <p:txBody>
          <a:bodyPr/>
          <a:lstStyle/>
          <a:p>
            <a:r>
              <a:rPr lang="en-GB" dirty="0" smtClean="0"/>
              <a:t>En nu </a:t>
            </a:r>
            <a:r>
              <a:rPr lang="en-GB" dirty="0" err="1" smtClean="0"/>
              <a:t>verder</a:t>
            </a:r>
            <a:r>
              <a:rPr lang="en-GB" dirty="0" smtClean="0"/>
              <a:t> 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444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lkproduct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47"/>
            <a:ext cx="9144000" cy="558329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0233" y="93990"/>
            <a:ext cx="8721092" cy="728655"/>
          </a:xfrm>
        </p:spPr>
        <p:txBody>
          <a:bodyPr/>
          <a:lstStyle/>
          <a:p>
            <a:r>
              <a:rPr lang="en-GB" dirty="0" err="1" smtClean="0"/>
              <a:t>Melkproductie</a:t>
            </a:r>
            <a:r>
              <a:rPr lang="en-GB" dirty="0" smtClean="0"/>
              <a:t> in Nederland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7632391" y="4149092"/>
            <a:ext cx="3780483" cy="9001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42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Einde</a:t>
            </a:r>
            <a:r>
              <a:rPr lang="en-GB" sz="3200" dirty="0"/>
              <a:t> </a:t>
            </a:r>
            <a:r>
              <a:rPr lang="en-GB" sz="3200" dirty="0" err="1" smtClean="0"/>
              <a:t>quotering</a:t>
            </a:r>
            <a:r>
              <a:rPr lang="en-GB" sz="3200" dirty="0" smtClean="0"/>
              <a:t> en </a:t>
            </a:r>
            <a:r>
              <a:rPr lang="en-GB" sz="3200" dirty="0" err="1" smtClean="0"/>
              <a:t>dan</a:t>
            </a:r>
            <a:r>
              <a:rPr lang="en-GB" sz="3200" dirty="0" smtClean="0"/>
              <a:t>…. (2008)</a:t>
            </a:r>
            <a:endParaRPr lang="en-GB" dirty="0"/>
          </a:p>
        </p:txBody>
      </p:sp>
      <p:pic>
        <p:nvPicPr>
          <p:cNvPr id="4" name="Picture 3" descr="Schermafbeelding 2014-11-19 om 18.1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177422"/>
            <a:ext cx="87503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/>
              <a:t>Einde</a:t>
            </a:r>
            <a:r>
              <a:rPr lang="en-GB" sz="3200" dirty="0"/>
              <a:t> </a:t>
            </a:r>
            <a:r>
              <a:rPr lang="en-GB" sz="3200" dirty="0" err="1"/>
              <a:t>quotering</a:t>
            </a:r>
            <a:r>
              <a:rPr lang="en-GB" sz="3200" dirty="0"/>
              <a:t> en </a:t>
            </a:r>
            <a:r>
              <a:rPr lang="en-GB" sz="3200" dirty="0" err="1"/>
              <a:t>dan</a:t>
            </a:r>
            <a:r>
              <a:rPr lang="en-GB" sz="3200" dirty="0"/>
              <a:t>…. (2008)</a:t>
            </a:r>
            <a:endParaRPr lang="en-GB" dirty="0"/>
          </a:p>
        </p:txBody>
      </p:sp>
      <p:pic>
        <p:nvPicPr>
          <p:cNvPr id="3" name="Picture 2" descr="Schermafbeelding 2014-11-19 om 18.21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68839"/>
            <a:ext cx="86741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Grondgebondenheid</a:t>
            </a:r>
            <a:r>
              <a:rPr lang="en-GB" sz="3200" dirty="0" smtClean="0"/>
              <a:t> in </a:t>
            </a:r>
            <a:r>
              <a:rPr lang="en-GB" sz="3200" dirty="0" err="1" smtClean="0"/>
              <a:t>melkvee</a:t>
            </a:r>
            <a:r>
              <a:rPr lang="en-GB" sz="3200" dirty="0" smtClean="0"/>
              <a:t> (2013)</a:t>
            </a:r>
            <a:endParaRPr lang="en-GB" dirty="0"/>
          </a:p>
        </p:txBody>
      </p:sp>
      <p:pic>
        <p:nvPicPr>
          <p:cNvPr id="4" name="Picture 3" descr="Schermafbeelding 2014-11-19 om 18.2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6463"/>
            <a:ext cx="9144000" cy="27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0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Koeien</a:t>
            </a:r>
            <a:r>
              <a:rPr lang="en-GB" sz="3200" dirty="0" smtClean="0"/>
              <a:t> in de </a:t>
            </a:r>
            <a:r>
              <a:rPr lang="en-GB" sz="3200" dirty="0" err="1" smtClean="0"/>
              <a:t>wei</a:t>
            </a:r>
            <a:r>
              <a:rPr lang="en-GB" sz="3200" dirty="0" smtClean="0"/>
              <a:t> (2013)</a:t>
            </a:r>
            <a:endParaRPr lang="en-GB" dirty="0"/>
          </a:p>
        </p:txBody>
      </p:sp>
      <p:pic>
        <p:nvPicPr>
          <p:cNvPr id="3" name="Picture 2" descr="Schermafbeelding 2014-11-19 om 18.2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86" y="1988816"/>
            <a:ext cx="6480828" cy="46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8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Koeien</a:t>
            </a:r>
            <a:r>
              <a:rPr lang="en-GB" sz="3200" dirty="0" smtClean="0"/>
              <a:t> in de </a:t>
            </a:r>
            <a:r>
              <a:rPr lang="en-GB" sz="3200" dirty="0" err="1" smtClean="0"/>
              <a:t>wei</a:t>
            </a:r>
            <a:r>
              <a:rPr lang="en-GB" sz="3200" dirty="0" smtClean="0"/>
              <a:t> (2013)</a:t>
            </a:r>
            <a:endParaRPr lang="en-GB" dirty="0"/>
          </a:p>
        </p:txBody>
      </p:sp>
      <p:pic>
        <p:nvPicPr>
          <p:cNvPr id="4" name="Picture 3" descr="Schermafbeelding 2014-11-19 om 18.2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61" y="1088701"/>
            <a:ext cx="5312800" cy="55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Koeien</a:t>
            </a:r>
            <a:r>
              <a:rPr lang="en-GB" sz="3200" dirty="0" smtClean="0"/>
              <a:t> in de </a:t>
            </a:r>
            <a:r>
              <a:rPr lang="en-GB" sz="3200" dirty="0" err="1" smtClean="0"/>
              <a:t>wei</a:t>
            </a:r>
            <a:r>
              <a:rPr lang="en-GB" sz="3200" dirty="0" smtClean="0"/>
              <a:t> (2013)</a:t>
            </a:r>
            <a:endParaRPr lang="en-GB" dirty="0"/>
          </a:p>
        </p:txBody>
      </p:sp>
      <p:pic>
        <p:nvPicPr>
          <p:cNvPr id="3" name="Picture 2" descr="Schermafbeelding 2014-11-19 om 18.3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490037"/>
            <a:ext cx="82423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0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Waterland</a:t>
            </a:r>
            <a:r>
              <a:rPr lang="en-GB" dirty="0" smtClean="0"/>
              <a:t> anno nu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88428"/>
              </p:ext>
            </p:extLst>
          </p:nvPr>
        </p:nvGraphicFramePr>
        <p:xfrm>
          <a:off x="0" y="1242711"/>
          <a:ext cx="9204876" cy="5615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902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M">
  <a:themeElements>
    <a:clrScheme name="CLM">
      <a:dk1>
        <a:srgbClr val="002060"/>
      </a:dk1>
      <a:lt1>
        <a:srgbClr val="FFFFFF"/>
      </a:lt1>
      <a:dk2>
        <a:srgbClr val="1A1A5D"/>
      </a:dk2>
      <a:lt2>
        <a:srgbClr val="FFFFFF"/>
      </a:lt2>
      <a:accent1>
        <a:srgbClr val="1A1A5D"/>
      </a:accent1>
      <a:accent2>
        <a:srgbClr val="B6D614"/>
      </a:accent2>
      <a:accent3>
        <a:srgbClr val="FF6600"/>
      </a:accent3>
      <a:accent4>
        <a:srgbClr val="FF000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Flevol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evola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evola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evola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evola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evola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evola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evola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evola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evola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evola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evola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evola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25473</TotalTime>
  <Words>141</Words>
  <Application>Microsoft Macintosh PowerPoint</Application>
  <PresentationFormat>On-screen Show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CLM</vt:lpstr>
      <vt:lpstr>PowerPoint Presentation</vt:lpstr>
      <vt:lpstr>Melkproductie in Nederland</vt:lpstr>
      <vt:lpstr>Einde quotering en dan…. (2008)</vt:lpstr>
      <vt:lpstr>Einde quotering en dan…. (2008)</vt:lpstr>
      <vt:lpstr>Grondgebondenheid in melkvee (2013)</vt:lpstr>
      <vt:lpstr>Koeien in de wei (2013)</vt:lpstr>
      <vt:lpstr>Koeien in de wei (2013)</vt:lpstr>
      <vt:lpstr>Koeien in de wei (2013)</vt:lpstr>
      <vt:lpstr>Waterland anno nu</vt:lpstr>
      <vt:lpstr>Waterland anno nu</vt:lpstr>
      <vt:lpstr>En nu verder</vt:lpstr>
      <vt:lpstr>Melkproductie in Nederland</vt:lpstr>
      <vt:lpstr>Melkprijs 2012-2014 RFC</vt:lpstr>
      <vt:lpstr>En nu verder ….</vt:lpstr>
    </vt:vector>
  </TitlesOfParts>
  <Company>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Erna van der Wal</dc:creator>
  <cp:lastModifiedBy>Frits van der Schans</cp:lastModifiedBy>
  <cp:revision>223</cp:revision>
  <cp:lastPrinted>2013-07-17T14:13:52Z</cp:lastPrinted>
  <dcterms:created xsi:type="dcterms:W3CDTF">2004-11-23T08:04:40Z</dcterms:created>
  <dcterms:modified xsi:type="dcterms:W3CDTF">2014-12-04T15:16:34Z</dcterms:modified>
</cp:coreProperties>
</file>