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32" r:id="rId6"/>
    <p:sldMasterId id="2147483744" r:id="rId7"/>
    <p:sldMasterId id="2147483756" r:id="rId8"/>
    <p:sldMasterId id="2147483768" r:id="rId9"/>
  </p:sldMasterIdLst>
  <p:notesMasterIdLst>
    <p:notesMasterId r:id="rId30"/>
  </p:notesMasterIdLst>
  <p:sldIdLst>
    <p:sldId id="284" r:id="rId10"/>
    <p:sldId id="289" r:id="rId11"/>
    <p:sldId id="290" r:id="rId12"/>
    <p:sldId id="291" r:id="rId13"/>
    <p:sldId id="292" r:id="rId14"/>
    <p:sldId id="256" r:id="rId15"/>
    <p:sldId id="258" r:id="rId16"/>
    <p:sldId id="257" r:id="rId17"/>
    <p:sldId id="260" r:id="rId18"/>
    <p:sldId id="274" r:id="rId19"/>
    <p:sldId id="276" r:id="rId20"/>
    <p:sldId id="264" r:id="rId21"/>
    <p:sldId id="278" r:id="rId22"/>
    <p:sldId id="283" r:id="rId23"/>
    <p:sldId id="295" r:id="rId24"/>
    <p:sldId id="294" r:id="rId25"/>
    <p:sldId id="296" r:id="rId26"/>
    <p:sldId id="293" r:id="rId27"/>
    <p:sldId id="287" r:id="rId28"/>
    <p:sldId id="288"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EBF9A-8C23-41A1-8341-A74772427362}" type="datetimeFigureOut">
              <a:rPr lang="nl-NL" smtClean="0"/>
              <a:t>26-11-2014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C31B3-A7B7-4EBC-B661-6662B66013C6}" type="slidenum">
              <a:rPr lang="nl-NL" smtClean="0"/>
              <a:t>‹nr.›</a:t>
            </a:fld>
            <a:endParaRPr lang="nl-NL"/>
          </a:p>
        </p:txBody>
      </p:sp>
    </p:spTree>
    <p:extLst>
      <p:ext uri="{BB962C8B-B14F-4D97-AF65-F5344CB8AC3E}">
        <p14:creationId xmlns:p14="http://schemas.microsoft.com/office/powerpoint/2010/main" val="96720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0D73957-A010-4B3B-A7DA-1356432CAA1A}" type="slidenum">
              <a:rPr lang="en-US" altLang="en-US" smtClean="0">
                <a:solidFill>
                  <a:prstClr val="black"/>
                </a:solidFill>
              </a:rPr>
              <a:pPr eaLnBrk="1" hangingPunct="1">
                <a:spcBef>
                  <a:spcPct val="0"/>
                </a:spcBef>
              </a:pPr>
              <a:t>5</a:t>
            </a:fld>
            <a:endParaRPr lang="en-US" altLang="en-US"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tLang="nl-NL" sz="1200" b="1" dirty="0" smtClean="0"/>
              <a:t>Corporations versus public health – Philip Morris v. Uruguay and Australia: </a:t>
            </a:r>
          </a:p>
          <a:p>
            <a:r>
              <a:rPr lang="en-US" altLang="nl-NL" sz="1200" dirty="0" smtClean="0"/>
              <a:t>On the basis of bilateral investment treaties, US tobacco giant Philip Morris is </a:t>
            </a:r>
          </a:p>
          <a:p>
            <a:r>
              <a:rPr lang="en-US" altLang="nl-NL" sz="1200" dirty="0" smtClean="0"/>
              <a:t>suing both Uruguay and Australia over their anti-smoking laws. The company </a:t>
            </a:r>
          </a:p>
          <a:p>
            <a:r>
              <a:rPr lang="en-US" altLang="nl-NL" sz="1200" dirty="0" smtClean="0"/>
              <a:t>argues that warning labels on cigarette packs prevent it from effectively </a:t>
            </a:r>
          </a:p>
          <a:p>
            <a:r>
              <a:rPr lang="en-US" altLang="nl-NL" sz="1200" dirty="0" smtClean="0"/>
              <a:t>displaying its trademarks, causing a substantial loss of market share.</a:t>
            </a:r>
          </a:p>
          <a:p>
            <a:r>
              <a:rPr lang="en-US" altLang="nl-NL" sz="1200" b="1" dirty="0" err="1" smtClean="0"/>
              <a:t>Achmea</a:t>
            </a:r>
            <a:r>
              <a:rPr lang="en-US" altLang="nl-NL" sz="1200" b="1" dirty="0" smtClean="0"/>
              <a:t> v, the Slovak Republic:</a:t>
            </a:r>
            <a:r>
              <a:rPr lang="en-US" altLang="nl-NL" sz="1200" b="1" baseline="0" dirty="0" smtClean="0"/>
              <a:t> </a:t>
            </a:r>
            <a:r>
              <a:rPr lang="en-US" altLang="nl-NL" sz="1200" b="0" dirty="0" smtClean="0">
                <a:solidFill>
                  <a:schemeClr val="tx1"/>
                </a:solidFill>
              </a:rPr>
              <a:t> At the end of 2012, Dutch insurer </a:t>
            </a:r>
            <a:r>
              <a:rPr lang="en-US" altLang="nl-NL" sz="1200" b="0" dirty="0" err="1" smtClean="0">
                <a:solidFill>
                  <a:schemeClr val="tx1"/>
                </a:solidFill>
              </a:rPr>
              <a:t>Achmea</a:t>
            </a:r>
            <a:r>
              <a:rPr lang="en-US" altLang="nl-NL" sz="1200" b="0" dirty="0" smtClean="0">
                <a:solidFill>
                  <a:schemeClr val="tx1"/>
                </a:solidFill>
              </a:rPr>
              <a:t> (formerly </a:t>
            </a:r>
            <a:r>
              <a:rPr lang="en-US" altLang="nl-NL" sz="1200" b="0" dirty="0" err="1" smtClean="0">
                <a:solidFill>
                  <a:schemeClr val="tx1"/>
                </a:solidFill>
              </a:rPr>
              <a:t>Eureko</a:t>
            </a:r>
            <a:r>
              <a:rPr lang="en-US" altLang="nl-NL" sz="1200" b="0" dirty="0" smtClean="0">
                <a:solidFill>
                  <a:schemeClr val="tx1"/>
                </a:solidFill>
              </a:rPr>
              <a:t>) was awarded €22 million in compensation from Slovakia. In 2006, the Slovak government had reversed the health </a:t>
            </a:r>
            <a:r>
              <a:rPr lang="en-US" altLang="nl-NL" sz="1200" b="0" dirty="0" err="1" smtClean="0">
                <a:solidFill>
                  <a:schemeClr val="tx1"/>
                </a:solidFill>
              </a:rPr>
              <a:t>privatisation</a:t>
            </a:r>
            <a:r>
              <a:rPr lang="en-US" altLang="nl-NL" sz="1200" b="0" dirty="0" smtClean="0">
                <a:solidFill>
                  <a:schemeClr val="tx1"/>
                </a:solidFill>
              </a:rPr>
              <a:t> policies of the previous administration and required health insurers to operate on a not-for-profit basis.</a:t>
            </a:r>
          </a:p>
          <a:p>
            <a:r>
              <a:rPr lang="en-US" altLang="nl-NL" sz="1200" b="1" dirty="0" smtClean="0"/>
              <a:t>Corporations versus nuclear energy – </a:t>
            </a:r>
            <a:r>
              <a:rPr lang="en-US" altLang="nl-NL" sz="1200" b="1" dirty="0" err="1" smtClean="0"/>
              <a:t>Vattenfall</a:t>
            </a:r>
            <a:r>
              <a:rPr lang="en-US" altLang="nl-NL" sz="1200" b="1" dirty="0" smtClean="0"/>
              <a:t> v. Germany: </a:t>
            </a:r>
          </a:p>
          <a:p>
            <a:r>
              <a:rPr lang="en-US" altLang="nl-NL" sz="1200" dirty="0" smtClean="0"/>
              <a:t>In 2012 Swedish energy multinational </a:t>
            </a:r>
            <a:r>
              <a:rPr lang="en-US" altLang="nl-NL" sz="1200" dirty="0" err="1" smtClean="0"/>
              <a:t>Vattenfall</a:t>
            </a:r>
            <a:r>
              <a:rPr lang="en-US" altLang="nl-NL" sz="1200" dirty="0" smtClean="0"/>
              <a:t> sued the German government, </a:t>
            </a:r>
          </a:p>
          <a:p>
            <a:r>
              <a:rPr lang="en-US" altLang="nl-NL" sz="1200" dirty="0" smtClean="0"/>
              <a:t>seeking €3.7 billion in compensation for lost profits related to two of its </a:t>
            </a:r>
          </a:p>
          <a:p>
            <a:r>
              <a:rPr lang="en-US" altLang="nl-NL" sz="1200" dirty="0" smtClean="0"/>
              <a:t>nuclear power plants. The lawsuit followed the German government’s </a:t>
            </a:r>
          </a:p>
          <a:p>
            <a:r>
              <a:rPr lang="en-US" altLang="nl-NL" sz="1200" dirty="0" smtClean="0"/>
              <a:t>decision to phase out nuclear energy after the Fukushima nuclear disaster.</a:t>
            </a:r>
          </a:p>
          <a:p>
            <a:r>
              <a:rPr lang="en-US" altLang="nl-NL" sz="1200" b="1" dirty="0" smtClean="0"/>
              <a:t>Corporations v. </a:t>
            </a:r>
            <a:r>
              <a:rPr lang="en-US" altLang="nl-NL" sz="1200" b="1" dirty="0" err="1" smtClean="0"/>
              <a:t>labour</a:t>
            </a:r>
            <a:r>
              <a:rPr lang="en-US" altLang="nl-NL" sz="1200" b="1" dirty="0" smtClean="0"/>
              <a:t> rights</a:t>
            </a:r>
            <a:r>
              <a:rPr lang="en-US" altLang="nl-NL" sz="1200" b="1" baseline="0" dirty="0" smtClean="0"/>
              <a:t> – Veolia v. Egypt:</a:t>
            </a:r>
          </a:p>
          <a:p>
            <a:r>
              <a:rPr lang="en-US" altLang="nl-NL" sz="1200" b="0" baseline="0" dirty="0" smtClean="0"/>
              <a:t>Corporate attack on Egypt’s minimum wage increase. </a:t>
            </a:r>
            <a:r>
              <a:rPr lang="en-US" altLang="nl-NL" sz="1200" b="0" baseline="0" dirty="0" err="1" smtClean="0"/>
              <a:t>Volia</a:t>
            </a:r>
            <a:r>
              <a:rPr lang="en-US" altLang="nl-NL" sz="1200" b="0" baseline="0" dirty="0" smtClean="0"/>
              <a:t>, in total disregard of workers’ rights, is in fact arguing for abolition of Egypt’s minimum wage. </a:t>
            </a:r>
          </a:p>
          <a:p>
            <a:r>
              <a:rPr lang="en-US" altLang="nl-NL" sz="1200" b="0" baseline="0" dirty="0" smtClean="0"/>
              <a:t>One of the major lawsuits against Egypt after the revolution was the one by the French-based multinational Veolia. One of its several claims maintained that applying a minimum wage in the country would hurt Veolia’s investments and represent a violation of Egypt’s commitments in its bilateral investment treaty with France. The case shows how BITs can seriously hinder a country’s ability to review any of its legislations or its capacity to develop its domestic policies.</a:t>
            </a:r>
          </a:p>
          <a:p>
            <a:r>
              <a:rPr lang="en-US" altLang="nl-NL" sz="1200" b="1" dirty="0" smtClean="0"/>
              <a:t>Corporations versus environmental protection – Lone Pine v. Canada</a:t>
            </a:r>
            <a:r>
              <a:rPr lang="en-US" altLang="nl-NL" sz="1200" dirty="0" smtClean="0"/>
              <a:t>: </a:t>
            </a:r>
          </a:p>
          <a:p>
            <a:r>
              <a:rPr lang="en-US" altLang="nl-NL" sz="1200" dirty="0" smtClean="0"/>
              <a:t>On the basis of the North American Free Trade Agreement (NAFTA) </a:t>
            </a:r>
          </a:p>
          <a:p>
            <a:r>
              <a:rPr lang="en-US" altLang="nl-NL" sz="1200" dirty="0" smtClean="0"/>
              <a:t>between the US, Canada and Mexico, US company Lone Pine Resources Inc. </a:t>
            </a:r>
          </a:p>
          <a:p>
            <a:r>
              <a:rPr lang="en-US" altLang="nl-NL" sz="1200" dirty="0" smtClean="0"/>
              <a:t>is demanding €191 million in compensation from Canada. The Canadian </a:t>
            </a:r>
          </a:p>
          <a:p>
            <a:r>
              <a:rPr lang="en-US" altLang="nl-NL" sz="1200" dirty="0" smtClean="0"/>
              <a:t>province of Quebec had put a moratorium on ‘fracking’, addressing </a:t>
            </a:r>
          </a:p>
          <a:p>
            <a:r>
              <a:rPr lang="en-US" altLang="nl-NL" sz="1200" dirty="0" smtClean="0"/>
              <a:t>concerns about the considerable environmental risks of this new technology </a:t>
            </a:r>
          </a:p>
          <a:p>
            <a:r>
              <a:rPr lang="en-US" altLang="nl-NL" sz="1200" dirty="0" smtClean="0"/>
              <a:t>to extract gas or oil from rocks.</a:t>
            </a:r>
          </a:p>
          <a:p>
            <a:endParaRPr lang="nl-NL" dirty="0"/>
          </a:p>
        </p:txBody>
      </p:sp>
      <p:sp>
        <p:nvSpPr>
          <p:cNvPr id="4" name="Tijdelijke aanduiding voor dianummer 3"/>
          <p:cNvSpPr>
            <a:spLocks noGrp="1"/>
          </p:cNvSpPr>
          <p:nvPr>
            <p:ph type="sldNum" sz="quarter" idx="10"/>
          </p:nvPr>
        </p:nvSpPr>
        <p:spPr/>
        <p:txBody>
          <a:bodyPr/>
          <a:lstStyle/>
          <a:p>
            <a:fld id="{88B34ED6-7BC3-4C7E-A62B-D344EFE56936}"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314866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3EC858F-8E06-441B-906E-1131C68082D6}" type="datetimeFigureOut">
              <a:rPr lang="nl-NL" smtClean="0"/>
              <a:t>26-11-2014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090D7D-B2EA-4A5A-8613-3E54F0D92AE7}" type="slidenum">
              <a:rPr lang="nl-NL" smtClean="0"/>
              <a:t>‹nr.›</a:t>
            </a:fld>
            <a:endParaRPr lang="nl-NL"/>
          </a:p>
        </p:txBody>
      </p:sp>
    </p:spTree>
    <p:extLst>
      <p:ext uri="{BB962C8B-B14F-4D97-AF65-F5344CB8AC3E}">
        <p14:creationId xmlns:p14="http://schemas.microsoft.com/office/powerpoint/2010/main" val="257658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EC858F-8E06-441B-906E-1131C68082D6}" type="datetimeFigureOut">
              <a:rPr lang="nl-NL" smtClean="0"/>
              <a:t>26-11-2014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090D7D-B2EA-4A5A-8613-3E54F0D92AE7}" type="slidenum">
              <a:rPr lang="nl-NL" smtClean="0"/>
              <a:t>‹nr.›</a:t>
            </a:fld>
            <a:endParaRPr lang="nl-NL"/>
          </a:p>
        </p:txBody>
      </p:sp>
    </p:spTree>
    <p:extLst>
      <p:ext uri="{BB962C8B-B14F-4D97-AF65-F5344CB8AC3E}">
        <p14:creationId xmlns:p14="http://schemas.microsoft.com/office/powerpoint/2010/main" val="317242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EC858F-8E06-441B-906E-1131C68082D6}" type="datetimeFigureOut">
              <a:rPr lang="nl-NL" smtClean="0"/>
              <a:t>26-11-2014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090D7D-B2EA-4A5A-8613-3E54F0D92AE7}" type="slidenum">
              <a:rPr lang="nl-NL" smtClean="0"/>
              <a:t>‹nr.›</a:t>
            </a:fld>
            <a:endParaRPr lang="nl-NL"/>
          </a:p>
        </p:txBody>
      </p:sp>
    </p:spTree>
    <p:extLst>
      <p:ext uri="{BB962C8B-B14F-4D97-AF65-F5344CB8AC3E}">
        <p14:creationId xmlns:p14="http://schemas.microsoft.com/office/powerpoint/2010/main" val="2274260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42404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98384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70806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7946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1233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01245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0146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9000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EC858F-8E06-441B-906E-1131C68082D6}" type="datetimeFigureOut">
              <a:rPr lang="nl-NL" smtClean="0"/>
              <a:t>26-11-2014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090D7D-B2EA-4A5A-8613-3E54F0D92AE7}" type="slidenum">
              <a:rPr lang="nl-NL" smtClean="0"/>
              <a:t>‹nr.›</a:t>
            </a:fld>
            <a:endParaRPr lang="nl-NL"/>
          </a:p>
        </p:txBody>
      </p:sp>
    </p:spTree>
    <p:extLst>
      <p:ext uri="{BB962C8B-B14F-4D97-AF65-F5344CB8AC3E}">
        <p14:creationId xmlns:p14="http://schemas.microsoft.com/office/powerpoint/2010/main" val="3075032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13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66590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53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30115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86939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50317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77071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09355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4480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5073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3EC858F-8E06-441B-906E-1131C68082D6}" type="datetimeFigureOut">
              <a:rPr lang="nl-NL" smtClean="0"/>
              <a:t>26-11-2014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090D7D-B2EA-4A5A-8613-3E54F0D92AE7}" type="slidenum">
              <a:rPr lang="nl-NL" smtClean="0"/>
              <a:t>‹nr.›</a:t>
            </a:fld>
            <a:endParaRPr lang="nl-NL"/>
          </a:p>
        </p:txBody>
      </p:sp>
    </p:spTree>
    <p:extLst>
      <p:ext uri="{BB962C8B-B14F-4D97-AF65-F5344CB8AC3E}">
        <p14:creationId xmlns:p14="http://schemas.microsoft.com/office/powerpoint/2010/main" val="3384083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43883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88417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93680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55520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80661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39088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85538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41977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44339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408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3EC858F-8E06-441B-906E-1131C68082D6}" type="datetimeFigureOut">
              <a:rPr lang="nl-NL" smtClean="0"/>
              <a:t>26-11-2014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4090D7D-B2EA-4A5A-8613-3E54F0D92AE7}" type="slidenum">
              <a:rPr lang="nl-NL" smtClean="0"/>
              <a:t>‹nr.›</a:t>
            </a:fld>
            <a:endParaRPr lang="nl-NL"/>
          </a:p>
        </p:txBody>
      </p:sp>
    </p:spTree>
    <p:extLst>
      <p:ext uri="{BB962C8B-B14F-4D97-AF65-F5344CB8AC3E}">
        <p14:creationId xmlns:p14="http://schemas.microsoft.com/office/powerpoint/2010/main" val="1374959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67582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84604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34816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38885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81042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10642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27858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51232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18069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8401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3EC858F-8E06-441B-906E-1131C68082D6}" type="datetimeFigureOut">
              <a:rPr lang="nl-NL" smtClean="0"/>
              <a:t>26-11-2014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4090D7D-B2EA-4A5A-8613-3E54F0D92AE7}" type="slidenum">
              <a:rPr lang="nl-NL" smtClean="0"/>
              <a:t>‹nr.›</a:t>
            </a:fld>
            <a:endParaRPr lang="nl-NL"/>
          </a:p>
        </p:txBody>
      </p:sp>
    </p:spTree>
    <p:extLst>
      <p:ext uri="{BB962C8B-B14F-4D97-AF65-F5344CB8AC3E}">
        <p14:creationId xmlns:p14="http://schemas.microsoft.com/office/powerpoint/2010/main" val="31585265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12381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82965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52645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50765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92080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7595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nl-NL" smtClean="0"/>
              <a:t>Klik om de stijl te bewerken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nl-NL">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273698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nl-NL">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3448467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nl-NL" smtClean="0"/>
              <a:t>Klik om de stijl te bewerken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nl-NL">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245249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nl-NL">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87660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3EC858F-8E06-441B-906E-1131C68082D6}" type="datetimeFigureOut">
              <a:rPr lang="nl-NL" smtClean="0"/>
              <a:t>26-11-2014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4090D7D-B2EA-4A5A-8613-3E54F0D92AE7}" type="slidenum">
              <a:rPr lang="nl-NL" smtClean="0"/>
              <a:t>‹nr.›</a:t>
            </a:fld>
            <a:endParaRPr lang="nl-NL"/>
          </a:p>
        </p:txBody>
      </p:sp>
    </p:spTree>
    <p:extLst>
      <p:ext uri="{BB962C8B-B14F-4D97-AF65-F5344CB8AC3E}">
        <p14:creationId xmlns:p14="http://schemas.microsoft.com/office/powerpoint/2010/main" val="14943553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nl-NL">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691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nl-NL">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2190955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nl-NL">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172981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nl-NL" smtClean="0"/>
              <a:t>Klik om de stijl te bewerken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nl-NL">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2630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nl-NL" smtClean="0"/>
              <a:t>Klik om de stijl te bewerken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nl-NL">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3163400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nl-NL">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9487500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nl-NL">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3192641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CA"/>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CA">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7442CE9-4FBD-4EC5-BE4D-BE00CC0C0DC8}" type="slidenum">
              <a:rPr lang="en-CA">
                <a:solidFill>
                  <a:srgbClr val="EBDDC3"/>
                </a:solidFill>
              </a:rPr>
              <a:pPr>
                <a:defRPr/>
              </a:pPr>
              <a:t>‹nr.›</a:t>
            </a:fld>
            <a:endParaRPr lang="en-CA" dirty="0">
              <a:solidFill>
                <a:srgbClr val="EBDDC3"/>
              </a:solidFill>
            </a:endParaRPr>
          </a:p>
        </p:txBody>
      </p:sp>
    </p:spTree>
    <p:extLst>
      <p:ext uri="{BB962C8B-B14F-4D97-AF65-F5344CB8AC3E}">
        <p14:creationId xmlns:p14="http://schemas.microsoft.com/office/powerpoint/2010/main" val="232429838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CA">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CA">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7FBA5ADA-AC9C-431D-8B87-3F6C7140812A}" type="slidenum">
              <a:rPr lang="en-CA"/>
              <a:pPr>
                <a:defRPr/>
              </a:pPr>
              <a:t>‹nr.›</a:t>
            </a:fld>
            <a:endParaRPr lang="en-CA" dirty="0"/>
          </a:p>
        </p:txBody>
      </p:sp>
    </p:spTree>
    <p:extLst>
      <p:ext uri="{BB962C8B-B14F-4D97-AF65-F5344CB8AC3E}">
        <p14:creationId xmlns:p14="http://schemas.microsoft.com/office/powerpoint/2010/main" val="6555433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CA">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6CFCA1D9-7241-4460-B43D-A28D0C9AB615}" type="slidenum">
              <a:rPr lang="en-CA"/>
              <a:pPr>
                <a:defRPr/>
              </a:pPr>
              <a:t>‹nr.›</a:t>
            </a:fld>
            <a:endParaRPr lang="en-CA" dirty="0"/>
          </a:p>
        </p:txBody>
      </p:sp>
      <p:sp>
        <p:nvSpPr>
          <p:cNvPr id="9" name="Footer Placeholder 13"/>
          <p:cNvSpPr>
            <a:spLocks noGrp="1"/>
          </p:cNvSpPr>
          <p:nvPr>
            <p:ph type="ftr" sz="quarter" idx="12"/>
          </p:nvPr>
        </p:nvSpPr>
        <p:spPr/>
        <p:txBody>
          <a:bodyPr/>
          <a:lstStyle>
            <a:lvl1pPr>
              <a:defRPr/>
            </a:lvl1pPr>
          </a:lstStyle>
          <a:p>
            <a:pPr>
              <a:defRPr/>
            </a:pPr>
            <a:endParaRPr lang="en-CA">
              <a:solidFill>
                <a:srgbClr val="775F55"/>
              </a:solidFill>
            </a:endParaRPr>
          </a:p>
        </p:txBody>
      </p:sp>
    </p:spTree>
    <p:extLst>
      <p:ext uri="{BB962C8B-B14F-4D97-AF65-F5344CB8AC3E}">
        <p14:creationId xmlns:p14="http://schemas.microsoft.com/office/powerpoint/2010/main" val="33455624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3EC858F-8E06-441B-906E-1131C68082D6}" type="datetimeFigureOut">
              <a:rPr lang="nl-NL" smtClean="0"/>
              <a:t>26-11-2014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4090D7D-B2EA-4A5A-8613-3E54F0D92AE7}" type="slidenum">
              <a:rPr lang="nl-NL" smtClean="0"/>
              <a:t>‹nr.›</a:t>
            </a:fld>
            <a:endParaRPr lang="nl-NL"/>
          </a:p>
        </p:txBody>
      </p:sp>
    </p:spTree>
    <p:extLst>
      <p:ext uri="{BB962C8B-B14F-4D97-AF65-F5344CB8AC3E}">
        <p14:creationId xmlns:p14="http://schemas.microsoft.com/office/powerpoint/2010/main" val="13127487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CA">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44F45685-DDE9-4291-B9FA-CCD2DADA3DA3}" type="slidenum">
              <a:rPr lang="en-CA"/>
              <a:pPr>
                <a:defRPr/>
              </a:pPr>
              <a:t>‹nr.›</a:t>
            </a:fld>
            <a:endParaRPr lang="en-CA" dirty="0"/>
          </a:p>
        </p:txBody>
      </p:sp>
      <p:sp>
        <p:nvSpPr>
          <p:cNvPr id="7" name="Footer Placeholder 11"/>
          <p:cNvSpPr>
            <a:spLocks noGrp="1"/>
          </p:cNvSpPr>
          <p:nvPr>
            <p:ph type="ftr" sz="quarter" idx="12"/>
          </p:nvPr>
        </p:nvSpPr>
        <p:spPr/>
        <p:txBody>
          <a:bodyPr rtlCol="0"/>
          <a:lstStyle>
            <a:lvl1pPr>
              <a:defRPr/>
            </a:lvl1pPr>
          </a:lstStyle>
          <a:p>
            <a:pPr>
              <a:defRPr/>
            </a:pPr>
            <a:endParaRPr lang="en-CA">
              <a:solidFill>
                <a:srgbClr val="775F55"/>
              </a:solidFill>
            </a:endParaRPr>
          </a:p>
        </p:txBody>
      </p:sp>
    </p:spTree>
    <p:extLst>
      <p:ext uri="{BB962C8B-B14F-4D97-AF65-F5344CB8AC3E}">
        <p14:creationId xmlns:p14="http://schemas.microsoft.com/office/powerpoint/2010/main" val="2442244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CA">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8634686C-7685-4301-BCEA-7151ADA0A574}" type="slidenum">
              <a:rPr lang="en-CA"/>
              <a:pPr>
                <a:defRPr/>
              </a:pPr>
              <a:t>‹nr.›</a:t>
            </a:fld>
            <a:endParaRPr lang="en-CA" dirty="0"/>
          </a:p>
        </p:txBody>
      </p:sp>
      <p:sp>
        <p:nvSpPr>
          <p:cNvPr id="9" name="Footer Placeholder 13"/>
          <p:cNvSpPr>
            <a:spLocks noGrp="1"/>
          </p:cNvSpPr>
          <p:nvPr>
            <p:ph type="ftr" sz="quarter" idx="12"/>
          </p:nvPr>
        </p:nvSpPr>
        <p:spPr/>
        <p:txBody>
          <a:bodyPr rtlCol="0"/>
          <a:lstStyle>
            <a:lvl1pPr>
              <a:defRPr/>
            </a:lvl1pPr>
          </a:lstStyle>
          <a:p>
            <a:pPr>
              <a:defRPr/>
            </a:pPr>
            <a:endParaRPr lang="en-CA">
              <a:solidFill>
                <a:srgbClr val="775F55"/>
              </a:solidFill>
            </a:endParaRPr>
          </a:p>
        </p:txBody>
      </p:sp>
    </p:spTree>
    <p:extLst>
      <p:ext uri="{BB962C8B-B14F-4D97-AF65-F5344CB8AC3E}">
        <p14:creationId xmlns:p14="http://schemas.microsoft.com/office/powerpoint/2010/main" val="2557955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CA">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CA">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47CF95DC-44E7-45F6-821E-DD92729DDDF8}" type="slidenum">
              <a:rPr lang="en-CA"/>
              <a:pPr>
                <a:defRPr/>
              </a:pPr>
              <a:t>‹nr.›</a:t>
            </a:fld>
            <a:endParaRPr lang="en-CA" dirty="0"/>
          </a:p>
        </p:txBody>
      </p:sp>
    </p:spTree>
    <p:extLst>
      <p:ext uri="{BB962C8B-B14F-4D97-AF65-F5344CB8AC3E}">
        <p14:creationId xmlns:p14="http://schemas.microsoft.com/office/powerpoint/2010/main" val="41421884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CA">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CA">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4638652-F044-41F8-9131-E2EAE7698343}" type="slidenum">
              <a:rPr lang="en-CA">
                <a:solidFill>
                  <a:srgbClr val="775F55"/>
                </a:solidFill>
              </a:rPr>
              <a:pPr>
                <a:defRPr/>
              </a:pPr>
              <a:t>‹nr.›</a:t>
            </a:fld>
            <a:endParaRPr lang="en-CA" dirty="0">
              <a:solidFill>
                <a:srgbClr val="775F55"/>
              </a:solidFill>
            </a:endParaRPr>
          </a:p>
        </p:txBody>
      </p:sp>
    </p:spTree>
    <p:extLst>
      <p:ext uri="{BB962C8B-B14F-4D97-AF65-F5344CB8AC3E}">
        <p14:creationId xmlns:p14="http://schemas.microsoft.com/office/powerpoint/2010/main" val="633036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CA">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CA">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210D629F-DC1C-46A4-87A4-87A660A25E56}" type="slidenum">
              <a:rPr lang="en-CA"/>
              <a:pPr>
                <a:defRPr/>
              </a:pPr>
              <a:t>‹nr.›</a:t>
            </a:fld>
            <a:endParaRPr lang="en-CA" dirty="0"/>
          </a:p>
        </p:txBody>
      </p:sp>
    </p:spTree>
    <p:extLst>
      <p:ext uri="{BB962C8B-B14F-4D97-AF65-F5344CB8AC3E}">
        <p14:creationId xmlns:p14="http://schemas.microsoft.com/office/powerpoint/2010/main" val="3348173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14"/>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CA">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83001D30-4EF3-4EEC-AF6A-9AF8583B70F5}" type="slidenum">
              <a:rPr lang="en-CA"/>
              <a:pPr>
                <a:defRPr/>
              </a:pPr>
              <a:t>‹nr.›</a:t>
            </a:fld>
            <a:endParaRPr lang="en-CA"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CA">
              <a:solidFill>
                <a:srgbClr val="775F55"/>
              </a:solidFill>
            </a:endParaRPr>
          </a:p>
        </p:txBody>
      </p:sp>
    </p:spTree>
    <p:extLst>
      <p:ext uri="{BB962C8B-B14F-4D97-AF65-F5344CB8AC3E}">
        <p14:creationId xmlns:p14="http://schemas.microsoft.com/office/powerpoint/2010/main" val="3180783638"/>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CA">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CA">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9442554F-6397-4A79-8004-F4759141E7C0}" type="slidenum">
              <a:rPr lang="en-CA"/>
              <a:pPr>
                <a:defRPr/>
              </a:pPr>
              <a:t>‹nr.›</a:t>
            </a:fld>
            <a:endParaRPr lang="en-CA" dirty="0"/>
          </a:p>
        </p:txBody>
      </p:sp>
    </p:spTree>
    <p:extLst>
      <p:ext uri="{BB962C8B-B14F-4D97-AF65-F5344CB8AC3E}">
        <p14:creationId xmlns:p14="http://schemas.microsoft.com/office/powerpoint/2010/main" val="2349293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CA">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CA">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D5A626AC-299A-49AA-AA70-141EF1787A7C}" type="slidenum">
              <a:rPr lang="en-CA"/>
              <a:pPr>
                <a:defRPr/>
              </a:pPr>
              <a:t>‹nr.›</a:t>
            </a:fld>
            <a:endParaRPr lang="en-CA" dirty="0"/>
          </a:p>
        </p:txBody>
      </p:sp>
    </p:spTree>
    <p:extLst>
      <p:ext uri="{BB962C8B-B14F-4D97-AF65-F5344CB8AC3E}">
        <p14:creationId xmlns:p14="http://schemas.microsoft.com/office/powerpoint/2010/main" val="166855249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76323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1135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EC858F-8E06-441B-906E-1131C68082D6}" type="datetimeFigureOut">
              <a:rPr lang="nl-NL" smtClean="0"/>
              <a:t>26-11-2014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4090D7D-B2EA-4A5A-8613-3E54F0D92AE7}" type="slidenum">
              <a:rPr lang="nl-NL" smtClean="0"/>
              <a:t>‹nr.›</a:t>
            </a:fld>
            <a:endParaRPr lang="nl-NL"/>
          </a:p>
        </p:txBody>
      </p:sp>
    </p:spTree>
    <p:extLst>
      <p:ext uri="{BB962C8B-B14F-4D97-AF65-F5344CB8AC3E}">
        <p14:creationId xmlns:p14="http://schemas.microsoft.com/office/powerpoint/2010/main" val="3588100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336480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009240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6016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212794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388769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70770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853854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515756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004630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nl-NL" smtClean="0"/>
              <a:t>Klik om de stijl te bewerken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nl-NL">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2788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EC858F-8E06-441B-906E-1131C68082D6}" type="datetimeFigureOut">
              <a:rPr lang="nl-NL" smtClean="0"/>
              <a:t>26-11-2014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4090D7D-B2EA-4A5A-8613-3E54F0D92AE7}" type="slidenum">
              <a:rPr lang="nl-NL" smtClean="0"/>
              <a:t>‹nr.›</a:t>
            </a:fld>
            <a:endParaRPr lang="nl-NL"/>
          </a:p>
        </p:txBody>
      </p:sp>
    </p:spTree>
    <p:extLst>
      <p:ext uri="{BB962C8B-B14F-4D97-AF65-F5344CB8AC3E}">
        <p14:creationId xmlns:p14="http://schemas.microsoft.com/office/powerpoint/2010/main" val="18462781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nl-NL">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14448887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nl-NL" smtClean="0"/>
              <a:t>Klik om de stijl te bewerken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nl-NL">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80596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nl-NL">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9433626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nl-NL">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8889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nl-NL">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6684839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nl-NL">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35292476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nl-NL" smtClean="0"/>
              <a:t>Klik om de stijl te bewerken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nl-NL">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1476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nl-NL" smtClean="0"/>
              <a:t>Klik om de stijl te bewerken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nl-NL">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19577807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nl-NL">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9644440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nl-NL">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Tree>
    <p:extLst>
      <p:ext uri="{BB962C8B-B14F-4D97-AF65-F5344CB8AC3E}">
        <p14:creationId xmlns:p14="http://schemas.microsoft.com/office/powerpoint/2010/main" val="271569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C858F-8E06-441B-906E-1131C68082D6}" type="datetimeFigureOut">
              <a:rPr lang="nl-NL" smtClean="0"/>
              <a:t>26-11-2014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90D7D-B2EA-4A5A-8613-3E54F0D92AE7}" type="slidenum">
              <a:rPr lang="nl-NL" smtClean="0"/>
              <a:t>‹nr.›</a:t>
            </a:fld>
            <a:endParaRPr lang="nl-NL"/>
          </a:p>
        </p:txBody>
      </p:sp>
    </p:spTree>
    <p:extLst>
      <p:ext uri="{BB962C8B-B14F-4D97-AF65-F5344CB8AC3E}">
        <p14:creationId xmlns:p14="http://schemas.microsoft.com/office/powerpoint/2010/main" val="860907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3597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85087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18473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A6AF8-4680-450B-AE6C-0CD46DED5003}" type="datetimeFigureOut">
              <a:rPr lang="nl-NL" smtClean="0">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87B0D-EA4E-40B3-8AB4-B8F25412ECE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813944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nl-NL">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209780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endParaRPr lang="en-CA">
              <a:solidFill>
                <a:srgbClr val="775F55"/>
              </a:solidFill>
              <a:latin typeface="Arial" charset="0"/>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endParaRPr lang="en-CA">
              <a:solidFill>
                <a:srgbClr val="775F55"/>
              </a:solidFill>
              <a:latin typeface="Arial" charset="0"/>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5688BBF6-E243-40CA-BAF9-5E66AD127847}" type="slidenum">
              <a:rPr lang="en-CA">
                <a:latin typeface="Arial" charset="0"/>
              </a:rPr>
              <a:pPr fontAlgn="base">
                <a:spcBef>
                  <a:spcPct val="0"/>
                </a:spcBef>
                <a:spcAft>
                  <a:spcPct val="0"/>
                </a:spcAft>
                <a:defRPr/>
              </a:pPr>
              <a:t>‹nr.›</a:t>
            </a:fld>
            <a:endParaRPr lang="en-CA" dirty="0">
              <a:latin typeface="Arial" charset="0"/>
            </a:endParaRPr>
          </a:p>
        </p:txBody>
      </p:sp>
    </p:spTree>
    <p:extLst>
      <p:ext uri="{BB962C8B-B14F-4D97-AF65-F5344CB8AC3E}">
        <p14:creationId xmlns:p14="http://schemas.microsoft.com/office/powerpoint/2010/main" val="35542969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Lst>
  </p:timing>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C858F-8E06-441B-906E-1131C68082D6}" type="datetimeFigureOut">
              <a:rPr lang="nl-NL">
                <a:solidFill>
                  <a:prstClr val="black">
                    <a:tint val="75000"/>
                  </a:prstClr>
                </a:solidFill>
              </a:rPr>
              <a:pPr/>
              <a:t>26-11-2014</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90D7D-B2EA-4A5A-8613-3E54F0D92AE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755478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D6C8868-A4BA-4019-AEE4-9B4B7D622158}" type="datetimeFigureOut">
              <a:rPr lang="nl-NL" smtClean="0">
                <a:solidFill>
                  <a:srgbClr val="303030">
                    <a:lumMod val="90000"/>
                    <a:lumOff val="10000"/>
                  </a:srgbClr>
                </a:solidFill>
              </a:rPr>
              <a:pPr/>
              <a:t>26-11-2014</a:t>
            </a:fld>
            <a:endParaRPr lang="nl-NL">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nl-NL">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BAEBCD8-6389-4A71-A208-32C057437505}" type="slidenum">
              <a:rPr lang="nl-NL" smtClean="0">
                <a:solidFill>
                  <a:prstClr val="black">
                    <a:lumMod val="85000"/>
                    <a:lumOff val="15000"/>
                  </a:prstClr>
                </a:solidFill>
              </a:rPr>
              <a:pPr/>
              <a:t>‹nr.›</a:t>
            </a:fld>
            <a:endParaRPr lang="nl-NL">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938805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2" Type="http://schemas.openxmlformats.org/officeDocument/2006/relationships/hyperlink" Target="http://ase.tufts.edu/gdae/policy_research/TTIP_simulations.html" TargetMode="Externa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top-ttip.org/sign/"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err="1" smtClean="0">
                <a:solidFill>
                  <a:srgbClr val="C00000"/>
                </a:solidFill>
              </a:rPr>
              <a:t>Transatlantic</a:t>
            </a:r>
            <a:r>
              <a:rPr lang="nl-NL" b="1" dirty="0" smtClean="0">
                <a:solidFill>
                  <a:srgbClr val="C00000"/>
                </a:solidFill>
              </a:rPr>
              <a:t> Trade </a:t>
            </a:r>
            <a:r>
              <a:rPr lang="nl-NL" b="1" dirty="0" err="1" smtClean="0">
                <a:solidFill>
                  <a:srgbClr val="C00000"/>
                </a:solidFill>
              </a:rPr>
              <a:t>and</a:t>
            </a:r>
            <a:r>
              <a:rPr lang="nl-NL" b="1" dirty="0" smtClean="0">
                <a:solidFill>
                  <a:srgbClr val="C00000"/>
                </a:solidFill>
              </a:rPr>
              <a:t> Investment Partnership</a:t>
            </a:r>
            <a:endParaRPr lang="nl-NL" b="1" dirty="0">
              <a:solidFill>
                <a:srgbClr val="C00000"/>
              </a:solidFill>
            </a:endParaRPr>
          </a:p>
        </p:txBody>
      </p:sp>
      <p:sp>
        <p:nvSpPr>
          <p:cNvPr id="3" name="Tijdelijke aanduiding voor inhoud 2"/>
          <p:cNvSpPr>
            <a:spLocks noGrp="1"/>
          </p:cNvSpPr>
          <p:nvPr>
            <p:ph idx="1"/>
          </p:nvPr>
        </p:nvSpPr>
        <p:spPr/>
        <p:txBody>
          <a:bodyPr>
            <a:normAutofit/>
          </a:bodyPr>
          <a:lstStyle/>
          <a:p>
            <a:pPr marL="0" indent="0">
              <a:buNone/>
            </a:pPr>
            <a:endParaRPr lang="nl-NL" sz="2400" b="1" i="1" dirty="0" smtClean="0"/>
          </a:p>
          <a:p>
            <a:pPr marL="0" indent="0">
              <a:buNone/>
            </a:pPr>
            <a:endParaRPr lang="nl-NL" sz="2400" b="1" i="1" dirty="0"/>
          </a:p>
          <a:p>
            <a:pPr marL="0" indent="0">
              <a:buNone/>
            </a:pPr>
            <a:endParaRPr lang="nl-NL" sz="2400" b="1" i="1" dirty="0" smtClean="0"/>
          </a:p>
          <a:p>
            <a:pPr marL="0" indent="0">
              <a:buNone/>
            </a:pPr>
            <a:endParaRPr lang="nl-NL" sz="2400" b="1" i="1" dirty="0"/>
          </a:p>
          <a:p>
            <a:pPr marL="0" indent="0">
              <a:buNone/>
            </a:pPr>
            <a:endParaRPr lang="nl-NL" sz="2400" b="1" i="1" dirty="0" smtClean="0"/>
          </a:p>
          <a:p>
            <a:pPr marL="0" indent="0">
              <a:buNone/>
            </a:pPr>
            <a:endParaRPr lang="nl-NL" sz="2400" b="1" i="1" dirty="0"/>
          </a:p>
          <a:p>
            <a:pPr marL="0" indent="0">
              <a:buNone/>
            </a:pPr>
            <a:endParaRPr lang="nl-NL" sz="2400" b="1" i="1" dirty="0" smtClean="0"/>
          </a:p>
          <a:p>
            <a:pPr marL="0" indent="0">
              <a:buNone/>
            </a:pPr>
            <a:r>
              <a:rPr lang="nl-NL" sz="2400" b="1" i="1" dirty="0" smtClean="0"/>
              <a:t>Roeline </a:t>
            </a:r>
            <a:r>
              <a:rPr lang="nl-NL" sz="2400" b="1" i="1" dirty="0" err="1" smtClean="0"/>
              <a:t>Knottnerus</a:t>
            </a:r>
            <a:endParaRPr lang="nl-NL" sz="2400" b="1" i="1" dirty="0" smtClean="0"/>
          </a:p>
          <a:p>
            <a:pPr marL="0" indent="0">
              <a:buNone/>
            </a:pPr>
            <a:r>
              <a:rPr lang="nl-NL" sz="2400" b="1" i="1" dirty="0" smtClean="0"/>
              <a:t>Stichting Onderzoek Multinationale Ondernemingen (SOMO)</a:t>
            </a:r>
          </a:p>
          <a:p>
            <a:pPr marL="0" indent="0">
              <a:buNone/>
            </a:pPr>
            <a:r>
              <a:rPr lang="nl-NL" sz="2400" b="1" i="1" dirty="0" err="1" smtClean="0"/>
              <a:t>Transnational</a:t>
            </a:r>
            <a:r>
              <a:rPr lang="nl-NL" sz="2400" b="1" i="1" dirty="0" smtClean="0"/>
              <a:t> </a:t>
            </a:r>
            <a:r>
              <a:rPr lang="nl-NL" sz="2400" b="1" i="1" dirty="0" err="1" smtClean="0"/>
              <a:t>Institute</a:t>
            </a:r>
            <a:r>
              <a:rPr lang="nl-NL" sz="2400" b="1" i="1" dirty="0" smtClean="0"/>
              <a:t> (TNI)</a:t>
            </a:r>
            <a:endParaRPr lang="nl-NL" sz="2400" b="1"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4622394" cy="253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68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C00000"/>
                </a:solidFill>
              </a:rPr>
              <a:t>Investment </a:t>
            </a:r>
            <a:r>
              <a:rPr lang="nl-NL" b="1" dirty="0" err="1" smtClean="0">
                <a:solidFill>
                  <a:srgbClr val="C00000"/>
                </a:solidFill>
              </a:rPr>
              <a:t>awards</a:t>
            </a:r>
            <a:r>
              <a:rPr lang="nl-NL" b="1" dirty="0" smtClean="0">
                <a:solidFill>
                  <a:srgbClr val="C00000"/>
                </a:solidFill>
              </a:rPr>
              <a:t> in </a:t>
            </a:r>
            <a:r>
              <a:rPr lang="nl-NL" b="1" dirty="0" err="1" smtClean="0">
                <a:solidFill>
                  <a:srgbClr val="C00000"/>
                </a:solidFill>
              </a:rPr>
              <a:t>perspective</a:t>
            </a:r>
            <a:endParaRPr lang="nl-NL" b="1" dirty="0">
              <a:solidFill>
                <a:srgbClr val="C00000"/>
              </a:solidFill>
            </a:endParaRPr>
          </a:p>
        </p:txBody>
      </p:sp>
      <p:sp>
        <p:nvSpPr>
          <p:cNvPr id="3" name="Tijdelijke aanduiding voor inhoud 2"/>
          <p:cNvSpPr>
            <a:spLocks noGrp="1"/>
          </p:cNvSpPr>
          <p:nvPr>
            <p:ph idx="1"/>
          </p:nvPr>
        </p:nvSpPr>
        <p:spPr/>
        <p:txBody>
          <a:bodyPr>
            <a:normAutofit/>
          </a:bodyPr>
          <a:lstStyle/>
          <a:p>
            <a:pPr marL="0" indent="0">
              <a:buNone/>
            </a:pPr>
            <a:r>
              <a:rPr lang="en-GB" sz="2800" b="1" dirty="0" smtClean="0"/>
              <a:t>Germany</a:t>
            </a:r>
            <a:r>
              <a:rPr lang="en-GB" b="1" dirty="0" smtClean="0"/>
              <a:t> </a:t>
            </a:r>
          </a:p>
          <a:p>
            <a:pPr marL="0" indent="0">
              <a:buNone/>
            </a:pPr>
            <a:r>
              <a:rPr lang="en-GB" sz="2600" dirty="0" smtClean="0"/>
              <a:t>GDP</a:t>
            </a:r>
            <a:r>
              <a:rPr lang="en-GB" sz="2600" dirty="0"/>
              <a:t>: €2,476.8 </a:t>
            </a:r>
            <a:r>
              <a:rPr lang="en-GB" sz="2600" dirty="0" smtClean="0"/>
              <a:t>billion</a:t>
            </a:r>
          </a:p>
          <a:p>
            <a:pPr marL="0" indent="0">
              <a:buNone/>
            </a:pPr>
            <a:r>
              <a:rPr lang="en-GB" sz="2600" dirty="0" smtClean="0"/>
              <a:t>Government </a:t>
            </a:r>
            <a:r>
              <a:rPr lang="en-GB" sz="2600" dirty="0"/>
              <a:t>b</a:t>
            </a:r>
            <a:r>
              <a:rPr lang="en-GB" sz="2600" dirty="0" smtClean="0"/>
              <a:t>udget</a:t>
            </a:r>
            <a:r>
              <a:rPr lang="en-GB" sz="2600" dirty="0"/>
              <a:t>: €1,164.1 billion (46.6 percent of </a:t>
            </a:r>
            <a:r>
              <a:rPr lang="en-GB" sz="2600" dirty="0" smtClean="0"/>
              <a:t>GDP)</a:t>
            </a:r>
          </a:p>
          <a:p>
            <a:pPr marL="0" indent="0">
              <a:buNone/>
            </a:pPr>
            <a:r>
              <a:rPr lang="en-GB" sz="2600" dirty="0" smtClean="0"/>
              <a:t>Annual </a:t>
            </a:r>
            <a:r>
              <a:rPr lang="en-GB" sz="2600" dirty="0"/>
              <a:t>deficit: €106.5 billion (4.3 percent of GDP</a:t>
            </a:r>
            <a:r>
              <a:rPr lang="en-GB" sz="2600" dirty="0" smtClean="0"/>
              <a:t>)							</a:t>
            </a:r>
            <a:r>
              <a:rPr lang="en-GB" sz="2000" dirty="0" smtClean="0"/>
              <a:t>[</a:t>
            </a:r>
            <a:r>
              <a:rPr lang="en-GB" sz="2000" dirty="0"/>
              <a:t>Eurostat – 2010 figures]</a:t>
            </a:r>
            <a:endParaRPr lang="nl-NL" sz="2000" dirty="0"/>
          </a:p>
          <a:p>
            <a:pPr marL="0" indent="0">
              <a:buNone/>
            </a:pPr>
            <a:endParaRPr lang="en-GB" sz="2400" dirty="0" smtClean="0"/>
          </a:p>
          <a:p>
            <a:pPr marL="0" indent="0">
              <a:buNone/>
            </a:pPr>
            <a:r>
              <a:rPr lang="en-GB" sz="2400" b="1" dirty="0" err="1" smtClean="0"/>
              <a:t>Vattenfall’s</a:t>
            </a:r>
            <a:r>
              <a:rPr lang="en-GB" sz="2400" b="1" dirty="0" smtClean="0"/>
              <a:t> claim of </a:t>
            </a:r>
            <a:r>
              <a:rPr lang="en-US" sz="2400" b="1" dirty="0" smtClean="0"/>
              <a:t>€4.7 </a:t>
            </a:r>
            <a:r>
              <a:rPr lang="en-US" sz="2400" b="1" dirty="0"/>
              <a:t>billion </a:t>
            </a:r>
            <a:r>
              <a:rPr lang="en-US" sz="2400" b="1" dirty="0" smtClean="0"/>
              <a:t>equals roughly </a:t>
            </a:r>
            <a:r>
              <a:rPr lang="en-US" sz="2400" b="1" dirty="0" smtClean="0"/>
              <a:t>4.5</a:t>
            </a:r>
            <a:r>
              <a:rPr lang="en-US" sz="2400" b="1" dirty="0" smtClean="0"/>
              <a:t>% (!)</a:t>
            </a:r>
            <a:r>
              <a:rPr lang="en-GB" sz="2400" b="1" dirty="0" smtClean="0"/>
              <a:t> </a:t>
            </a:r>
            <a:r>
              <a:rPr lang="en-GB" sz="2400" b="1" dirty="0"/>
              <a:t>of the annual </a:t>
            </a:r>
            <a:r>
              <a:rPr lang="en-GB" sz="2400" b="1" dirty="0" smtClean="0"/>
              <a:t>budget deficit </a:t>
            </a:r>
            <a:r>
              <a:rPr lang="en-GB" sz="2400" b="1" dirty="0"/>
              <a:t>of Germany. </a:t>
            </a:r>
            <a:endParaRPr lang="en-GB" sz="2400" b="1" dirty="0" smtClean="0"/>
          </a:p>
          <a:p>
            <a:pPr marL="0" indent="0">
              <a:buNone/>
            </a:pPr>
            <a:endParaRPr lang="en-GB" sz="2400" dirty="0"/>
          </a:p>
        </p:txBody>
      </p:sp>
    </p:spTree>
    <p:extLst>
      <p:ext uri="{BB962C8B-B14F-4D97-AF65-F5344CB8AC3E}">
        <p14:creationId xmlns:p14="http://schemas.microsoft.com/office/powerpoint/2010/main" val="3057634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rgbClr val="C00000"/>
                </a:solidFill>
              </a:rPr>
              <a:t>Even </a:t>
            </a:r>
            <a:r>
              <a:rPr lang="nl-NL" b="1" dirty="0" err="1" smtClean="0">
                <a:solidFill>
                  <a:srgbClr val="C00000"/>
                </a:solidFill>
              </a:rPr>
              <a:t>legal</a:t>
            </a:r>
            <a:r>
              <a:rPr lang="nl-NL" b="1" dirty="0" smtClean="0">
                <a:solidFill>
                  <a:srgbClr val="C00000"/>
                </a:solidFill>
              </a:rPr>
              <a:t> </a:t>
            </a:r>
            <a:r>
              <a:rPr lang="nl-NL" b="1" dirty="0" err="1" smtClean="0">
                <a:solidFill>
                  <a:srgbClr val="C00000"/>
                </a:solidFill>
              </a:rPr>
              <a:t>costs</a:t>
            </a:r>
            <a:r>
              <a:rPr lang="nl-NL" b="1" dirty="0" smtClean="0">
                <a:solidFill>
                  <a:srgbClr val="C00000"/>
                </a:solidFill>
              </a:rPr>
              <a:t> are </a:t>
            </a:r>
            <a:r>
              <a:rPr lang="nl-NL" b="1" dirty="0" err="1" smtClean="0">
                <a:solidFill>
                  <a:srgbClr val="C00000"/>
                </a:solidFill>
              </a:rPr>
              <a:t>inhibiting</a:t>
            </a:r>
            <a:endParaRPr lang="nl-NL" b="1" dirty="0">
              <a:solidFill>
                <a:srgbClr val="C00000"/>
              </a:solidFill>
            </a:endParaRPr>
          </a:p>
        </p:txBody>
      </p:sp>
      <p:sp>
        <p:nvSpPr>
          <p:cNvPr id="3" name="Tijdelijke aanduiding voor inhoud 2"/>
          <p:cNvSpPr>
            <a:spLocks noGrp="1"/>
          </p:cNvSpPr>
          <p:nvPr>
            <p:ph idx="1"/>
          </p:nvPr>
        </p:nvSpPr>
        <p:spPr>
          <a:xfrm>
            <a:off x="539552" y="1340768"/>
            <a:ext cx="8147248" cy="4785395"/>
          </a:xfrm>
        </p:spPr>
        <p:txBody>
          <a:bodyPr>
            <a:normAutofit fontScale="92500" lnSpcReduction="10000"/>
          </a:bodyPr>
          <a:lstStyle/>
          <a:p>
            <a:pPr marL="0" indent="0" algn="ctr">
              <a:buNone/>
            </a:pPr>
            <a:r>
              <a:rPr lang="en-US" dirty="0" smtClean="0"/>
              <a:t>Legal </a:t>
            </a:r>
            <a:r>
              <a:rPr lang="en-US" dirty="0"/>
              <a:t>and arbitration costs </a:t>
            </a:r>
            <a:r>
              <a:rPr lang="en-US" dirty="0" smtClean="0"/>
              <a:t>average </a:t>
            </a:r>
            <a:r>
              <a:rPr lang="en-US" dirty="0"/>
              <a:t>over US$8 million, exceeding </a:t>
            </a:r>
            <a:r>
              <a:rPr lang="en-US" dirty="0" smtClean="0"/>
              <a:t>US$30 </a:t>
            </a:r>
            <a:r>
              <a:rPr lang="en-US" dirty="0"/>
              <a:t>million in some cases</a:t>
            </a:r>
            <a:r>
              <a:rPr lang="en-US" dirty="0" smtClean="0"/>
              <a:t>  </a:t>
            </a:r>
            <a:r>
              <a:rPr lang="en-US" sz="2200" dirty="0" smtClean="0"/>
              <a:t>(source: OECD)</a:t>
            </a:r>
            <a:endParaRPr lang="en-US" sz="2200" dirty="0"/>
          </a:p>
          <a:p>
            <a:pPr marL="0" indent="0">
              <a:buNone/>
            </a:pPr>
            <a:endParaRPr lang="en-US" dirty="0" smtClean="0"/>
          </a:p>
          <a:p>
            <a:pPr marL="0" indent="0" algn="ctr">
              <a:buNone/>
            </a:pPr>
            <a:r>
              <a:rPr lang="en-US" b="1" dirty="0" smtClean="0">
                <a:solidFill>
                  <a:srgbClr val="C00000"/>
                </a:solidFill>
              </a:rPr>
              <a:t>Costs in perspective:</a:t>
            </a:r>
            <a:br>
              <a:rPr lang="en-US" b="1" dirty="0" smtClean="0">
                <a:solidFill>
                  <a:srgbClr val="C00000"/>
                </a:solidFill>
              </a:rPr>
            </a:br>
            <a:r>
              <a:rPr lang="en-US" dirty="0" smtClean="0"/>
              <a:t>The </a:t>
            </a:r>
            <a:r>
              <a:rPr lang="en-US" dirty="0"/>
              <a:t>Philippines government spent US$58 million to defend two cases against German airport operator </a:t>
            </a:r>
            <a:r>
              <a:rPr lang="en-US" dirty="0" err="1" smtClean="0"/>
              <a:t>Fraport</a:t>
            </a:r>
            <a:r>
              <a:rPr lang="en-US" dirty="0" smtClean="0"/>
              <a:t> </a:t>
            </a:r>
            <a:r>
              <a:rPr lang="en-US" dirty="0"/>
              <a:t>– the equivalent of the salaries of 12,500 teachers for 1 year, vaccination for 3.8 million children against </a:t>
            </a:r>
            <a:r>
              <a:rPr lang="en-US" dirty="0" smtClean="0"/>
              <a:t>diseases </a:t>
            </a:r>
            <a:r>
              <a:rPr lang="en-US" dirty="0"/>
              <a:t>such as TB, diphtheria, tetanus, polio; or the building of 2 new </a:t>
            </a:r>
            <a:r>
              <a:rPr lang="en-US" dirty="0" smtClean="0"/>
              <a:t>airports.</a:t>
            </a:r>
            <a:endParaRPr lang="nl-NL" dirty="0"/>
          </a:p>
        </p:txBody>
      </p:sp>
    </p:spTree>
    <p:extLst>
      <p:ext uri="{BB962C8B-B14F-4D97-AF65-F5344CB8AC3E}">
        <p14:creationId xmlns:p14="http://schemas.microsoft.com/office/powerpoint/2010/main" val="800705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2018655"/>
          </a:xfrm>
        </p:spPr>
        <p:txBody>
          <a:bodyPr>
            <a:normAutofit fontScale="90000"/>
          </a:bodyPr>
          <a:lstStyle/>
          <a:p>
            <a:r>
              <a:rPr lang="en-GB" b="1" dirty="0">
                <a:solidFill>
                  <a:srgbClr val="C00000"/>
                </a:solidFill>
              </a:rPr>
              <a:t>Investment claims bring risk of ‘regulatory chill’ – side-lining of necessary or politically opportune measures because of the potential extra costs attached to </a:t>
            </a:r>
            <a:r>
              <a:rPr lang="en-GB" b="1" dirty="0" smtClean="0">
                <a:solidFill>
                  <a:srgbClr val="C00000"/>
                </a:solidFill>
              </a:rPr>
              <a:t>them</a:t>
            </a:r>
            <a:r>
              <a:rPr lang="nl-NL" dirty="0">
                <a:solidFill>
                  <a:srgbClr val="C00000"/>
                </a:solidFill>
              </a:rPr>
              <a:t/>
            </a:r>
            <a:br>
              <a:rPr lang="nl-NL" dirty="0">
                <a:solidFill>
                  <a:srgbClr val="C00000"/>
                </a:solidFill>
              </a:rPr>
            </a:br>
            <a:endParaRPr lang="nl-NL" dirty="0">
              <a:solidFill>
                <a:srgbClr val="C00000"/>
              </a:solidFill>
            </a:endParaRP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839118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196752"/>
            <a:ext cx="8280920" cy="5256584"/>
          </a:xfrm>
        </p:spPr>
        <p:txBody>
          <a:bodyPr>
            <a:normAutofit/>
          </a:bodyPr>
          <a:lstStyle/>
          <a:p>
            <a:pPr algn="l"/>
            <a:r>
              <a:rPr lang="en-US" b="1" i="1" dirty="0" smtClean="0">
                <a:solidFill>
                  <a:srgbClr val="C00000"/>
                </a:solidFill>
              </a:rPr>
              <a:t>“I’ve </a:t>
            </a:r>
            <a:r>
              <a:rPr lang="en-US" b="1" i="1" dirty="0">
                <a:solidFill>
                  <a:srgbClr val="C00000"/>
                </a:solidFill>
              </a:rPr>
              <a:t>seen the letters from </a:t>
            </a:r>
            <a:r>
              <a:rPr lang="en-US" b="1" i="1" dirty="0">
                <a:solidFill>
                  <a:srgbClr val="C00000"/>
                </a:solidFill>
              </a:rPr>
              <a:t>the New </a:t>
            </a:r>
            <a:r>
              <a:rPr lang="en-US" b="1" i="1" dirty="0">
                <a:solidFill>
                  <a:srgbClr val="C00000"/>
                </a:solidFill>
              </a:rPr>
              <a:t>York and </a:t>
            </a:r>
            <a:r>
              <a:rPr lang="en-US" b="1" i="1" dirty="0">
                <a:solidFill>
                  <a:srgbClr val="C00000"/>
                </a:solidFill>
              </a:rPr>
              <a:t>DC law </a:t>
            </a:r>
            <a:r>
              <a:rPr lang="en-US" b="1" i="1" dirty="0">
                <a:solidFill>
                  <a:srgbClr val="C00000"/>
                </a:solidFill>
              </a:rPr>
              <a:t>firms </a:t>
            </a:r>
            <a:r>
              <a:rPr lang="en-US" b="1" i="1" dirty="0">
                <a:solidFill>
                  <a:srgbClr val="C00000"/>
                </a:solidFill>
              </a:rPr>
              <a:t>coming </a:t>
            </a:r>
            <a:r>
              <a:rPr lang="en-US" b="1" i="1" dirty="0">
                <a:solidFill>
                  <a:srgbClr val="C00000"/>
                </a:solidFill>
              </a:rPr>
              <a:t>up to the Canadian </a:t>
            </a:r>
            <a:r>
              <a:rPr lang="en-US" b="1" i="1" dirty="0">
                <a:solidFill>
                  <a:srgbClr val="C00000"/>
                </a:solidFill>
              </a:rPr>
              <a:t>government </a:t>
            </a:r>
            <a:r>
              <a:rPr lang="en-US" b="1" i="1" dirty="0">
                <a:solidFill>
                  <a:srgbClr val="C00000"/>
                </a:solidFill>
              </a:rPr>
              <a:t>on virtually </a:t>
            </a:r>
            <a:r>
              <a:rPr lang="en-US" b="1" i="1" dirty="0">
                <a:solidFill>
                  <a:srgbClr val="C00000"/>
                </a:solidFill>
              </a:rPr>
              <a:t> every </a:t>
            </a:r>
            <a:r>
              <a:rPr lang="en-US" b="1" i="1" dirty="0">
                <a:solidFill>
                  <a:srgbClr val="C00000"/>
                </a:solidFill>
              </a:rPr>
              <a:t>new </a:t>
            </a:r>
            <a:r>
              <a:rPr lang="en-US" b="1" i="1" dirty="0">
                <a:solidFill>
                  <a:srgbClr val="C00000"/>
                </a:solidFill>
              </a:rPr>
              <a:t>environmental regulation </a:t>
            </a:r>
            <a:r>
              <a:rPr lang="en-US" b="1" i="1" dirty="0">
                <a:solidFill>
                  <a:srgbClr val="C00000"/>
                </a:solidFill>
              </a:rPr>
              <a:t>[…]. Virtually all </a:t>
            </a:r>
            <a:r>
              <a:rPr lang="en-US" b="1" i="1" dirty="0">
                <a:solidFill>
                  <a:srgbClr val="C00000"/>
                </a:solidFill>
              </a:rPr>
              <a:t>of </a:t>
            </a:r>
            <a:r>
              <a:rPr lang="en-US" b="1" i="1" dirty="0">
                <a:solidFill>
                  <a:srgbClr val="C00000"/>
                </a:solidFill>
              </a:rPr>
              <a:t>the new initiatives were </a:t>
            </a:r>
            <a:r>
              <a:rPr lang="en-US" b="1" i="1" dirty="0">
                <a:solidFill>
                  <a:srgbClr val="C00000"/>
                </a:solidFill>
              </a:rPr>
              <a:t>targeted </a:t>
            </a:r>
            <a:r>
              <a:rPr lang="en-US" b="1" i="1" dirty="0">
                <a:solidFill>
                  <a:srgbClr val="C00000"/>
                </a:solidFill>
              </a:rPr>
              <a:t>and most of them </a:t>
            </a:r>
            <a:r>
              <a:rPr lang="en-US" b="1" i="1" dirty="0">
                <a:solidFill>
                  <a:srgbClr val="C00000"/>
                </a:solidFill>
              </a:rPr>
              <a:t>never </a:t>
            </a:r>
            <a:r>
              <a:rPr lang="en-US" b="1" i="1" dirty="0">
                <a:solidFill>
                  <a:srgbClr val="C00000"/>
                </a:solidFill>
              </a:rPr>
              <a:t>saw the light of </a:t>
            </a:r>
            <a:r>
              <a:rPr lang="en-US" b="1" i="1" dirty="0">
                <a:solidFill>
                  <a:srgbClr val="C00000"/>
                </a:solidFill>
              </a:rPr>
              <a:t>day</a:t>
            </a:r>
            <a:r>
              <a:rPr lang="en-US" b="1" i="1" dirty="0" smtClean="0">
                <a:solidFill>
                  <a:srgbClr val="C00000"/>
                </a:solidFill>
              </a:rPr>
              <a:t>.” </a:t>
            </a:r>
            <a:r>
              <a:rPr lang="en-US" sz="4000" b="1" dirty="0">
                <a:solidFill>
                  <a:srgbClr val="C00000"/>
                </a:solidFill>
                <a:latin typeface="+mj-lt"/>
                <a:ea typeface="+mj-ea"/>
                <a:cs typeface="+mj-cs"/>
              </a:rPr>
              <a:t/>
            </a:r>
            <a:br>
              <a:rPr lang="en-US" sz="4000" b="1" dirty="0">
                <a:solidFill>
                  <a:srgbClr val="C00000"/>
                </a:solidFill>
                <a:latin typeface="+mj-lt"/>
                <a:ea typeface="+mj-ea"/>
                <a:cs typeface="+mj-cs"/>
              </a:rPr>
            </a:br>
            <a:endParaRPr lang="en-US" dirty="0">
              <a:solidFill>
                <a:srgbClr val="C00000"/>
              </a:solidFill>
            </a:endParaRPr>
          </a:p>
          <a:p>
            <a:pPr algn="r"/>
            <a:r>
              <a:rPr lang="en-US" dirty="0" smtClean="0">
                <a:solidFill>
                  <a:srgbClr val="C00000"/>
                </a:solidFill>
              </a:rPr>
              <a:t>Former </a:t>
            </a:r>
            <a:r>
              <a:rPr lang="en-US" dirty="0">
                <a:solidFill>
                  <a:srgbClr val="C00000"/>
                </a:solidFill>
              </a:rPr>
              <a:t>Canadian government </a:t>
            </a:r>
            <a:r>
              <a:rPr lang="en-US" dirty="0">
                <a:solidFill>
                  <a:srgbClr val="C00000"/>
                </a:solidFill>
              </a:rPr>
              <a:t>official</a:t>
            </a:r>
          </a:p>
        </p:txBody>
      </p:sp>
    </p:spTree>
    <p:extLst>
      <p:ext uri="{BB962C8B-B14F-4D97-AF65-F5344CB8AC3E}">
        <p14:creationId xmlns:p14="http://schemas.microsoft.com/office/powerpoint/2010/main" val="1826495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83568" y="260648"/>
            <a:ext cx="7920880" cy="6001643"/>
          </a:xfrm>
          <a:prstGeom prst="rect">
            <a:avLst/>
          </a:prstGeom>
        </p:spPr>
        <p:txBody>
          <a:bodyPr wrap="square">
            <a:spAutoFit/>
          </a:bodyPr>
          <a:lstStyle/>
          <a:p>
            <a:r>
              <a:rPr lang="nl-NL" sz="3200" b="1" i="1" dirty="0">
                <a:solidFill>
                  <a:srgbClr val="C00000"/>
                </a:solidFill>
              </a:rPr>
              <a:t>“</a:t>
            </a:r>
            <a:r>
              <a:rPr lang="nl-NL" sz="3200" b="1" i="1" dirty="0" err="1">
                <a:solidFill>
                  <a:srgbClr val="C00000"/>
                </a:solidFill>
              </a:rPr>
              <a:t>When</a:t>
            </a:r>
            <a:r>
              <a:rPr lang="nl-NL" sz="3200" b="1" i="1" dirty="0">
                <a:solidFill>
                  <a:srgbClr val="C00000"/>
                </a:solidFill>
              </a:rPr>
              <a:t> I wake up at </a:t>
            </a:r>
            <a:r>
              <a:rPr lang="nl-NL" sz="3200" b="1" i="1" dirty="0" err="1">
                <a:solidFill>
                  <a:srgbClr val="C00000"/>
                </a:solidFill>
              </a:rPr>
              <a:t>night</a:t>
            </a:r>
            <a:r>
              <a:rPr lang="nl-NL" sz="3200" b="1" i="1" dirty="0">
                <a:solidFill>
                  <a:srgbClr val="C00000"/>
                </a:solidFill>
              </a:rPr>
              <a:t> </a:t>
            </a:r>
            <a:r>
              <a:rPr lang="nl-NL" sz="3200" b="1" i="1" dirty="0" err="1">
                <a:solidFill>
                  <a:srgbClr val="C00000"/>
                </a:solidFill>
              </a:rPr>
              <a:t>and</a:t>
            </a:r>
            <a:r>
              <a:rPr lang="nl-NL" sz="3200" b="1" i="1" dirty="0">
                <a:solidFill>
                  <a:srgbClr val="C00000"/>
                </a:solidFill>
              </a:rPr>
              <a:t> </a:t>
            </a:r>
            <a:r>
              <a:rPr lang="nl-NL" sz="3200" b="1" i="1" dirty="0" err="1">
                <a:solidFill>
                  <a:srgbClr val="C00000"/>
                </a:solidFill>
              </a:rPr>
              <a:t>think</a:t>
            </a:r>
            <a:r>
              <a:rPr lang="nl-NL" sz="3200" b="1" i="1" dirty="0">
                <a:solidFill>
                  <a:srgbClr val="C00000"/>
                </a:solidFill>
              </a:rPr>
              <a:t> </a:t>
            </a:r>
            <a:r>
              <a:rPr lang="nl-NL" sz="3200" b="1" i="1" dirty="0" err="1">
                <a:solidFill>
                  <a:srgbClr val="C00000"/>
                </a:solidFill>
              </a:rPr>
              <a:t>about</a:t>
            </a:r>
            <a:r>
              <a:rPr lang="nl-NL" sz="3200" b="1" i="1" dirty="0">
                <a:solidFill>
                  <a:srgbClr val="C00000"/>
                </a:solidFill>
              </a:rPr>
              <a:t> </a:t>
            </a:r>
            <a:r>
              <a:rPr lang="nl-NL" sz="3200" b="1" i="1" dirty="0" err="1">
                <a:solidFill>
                  <a:srgbClr val="C00000"/>
                </a:solidFill>
              </a:rPr>
              <a:t>arbitration</a:t>
            </a:r>
            <a:r>
              <a:rPr lang="nl-NL" sz="3200" b="1" i="1" dirty="0">
                <a:solidFill>
                  <a:srgbClr val="C00000"/>
                </a:solidFill>
              </a:rPr>
              <a:t>, </a:t>
            </a:r>
            <a:r>
              <a:rPr lang="nl-NL" sz="3200" b="1" i="1" dirty="0" err="1">
                <a:solidFill>
                  <a:srgbClr val="C00000"/>
                </a:solidFill>
              </a:rPr>
              <a:t>it</a:t>
            </a:r>
            <a:r>
              <a:rPr lang="nl-NL" sz="3200" b="1" i="1" dirty="0">
                <a:solidFill>
                  <a:srgbClr val="C00000"/>
                </a:solidFill>
              </a:rPr>
              <a:t> never </a:t>
            </a:r>
            <a:r>
              <a:rPr lang="nl-NL" sz="3200" b="1" i="1" dirty="0" err="1">
                <a:solidFill>
                  <a:srgbClr val="C00000"/>
                </a:solidFill>
              </a:rPr>
              <a:t>ceases</a:t>
            </a:r>
            <a:r>
              <a:rPr lang="nl-NL" sz="3200" b="1" i="1" dirty="0">
                <a:solidFill>
                  <a:srgbClr val="C00000"/>
                </a:solidFill>
              </a:rPr>
              <a:t> </a:t>
            </a:r>
            <a:r>
              <a:rPr lang="nl-NL" sz="3200" b="1" i="1" dirty="0" err="1">
                <a:solidFill>
                  <a:srgbClr val="C00000"/>
                </a:solidFill>
              </a:rPr>
              <a:t>to</a:t>
            </a:r>
            <a:r>
              <a:rPr lang="nl-NL" sz="3200" b="1" i="1" dirty="0">
                <a:solidFill>
                  <a:srgbClr val="C00000"/>
                </a:solidFill>
              </a:rPr>
              <a:t> </a:t>
            </a:r>
            <a:r>
              <a:rPr lang="nl-NL" sz="3200" b="1" i="1" dirty="0" err="1">
                <a:solidFill>
                  <a:srgbClr val="C00000"/>
                </a:solidFill>
              </a:rPr>
              <a:t>amaze</a:t>
            </a:r>
            <a:r>
              <a:rPr lang="nl-NL" sz="3200" b="1" i="1" dirty="0">
                <a:solidFill>
                  <a:srgbClr val="C00000"/>
                </a:solidFill>
              </a:rPr>
              <a:t> me </a:t>
            </a:r>
            <a:r>
              <a:rPr lang="nl-NL" sz="3200" b="1" i="1" dirty="0" err="1">
                <a:solidFill>
                  <a:srgbClr val="C00000"/>
                </a:solidFill>
              </a:rPr>
              <a:t>that</a:t>
            </a:r>
            <a:r>
              <a:rPr lang="nl-NL" sz="3200" b="1" i="1" dirty="0">
                <a:solidFill>
                  <a:srgbClr val="C00000"/>
                </a:solidFill>
              </a:rPr>
              <a:t> sovereign </a:t>
            </a:r>
            <a:r>
              <a:rPr lang="nl-NL" sz="3200" b="1" i="1" dirty="0" err="1">
                <a:solidFill>
                  <a:srgbClr val="C00000"/>
                </a:solidFill>
              </a:rPr>
              <a:t>states</a:t>
            </a:r>
            <a:r>
              <a:rPr lang="nl-NL" sz="3200" b="1" i="1" dirty="0">
                <a:solidFill>
                  <a:srgbClr val="C00000"/>
                </a:solidFill>
              </a:rPr>
              <a:t> have </a:t>
            </a:r>
            <a:r>
              <a:rPr lang="nl-NL" sz="3200" b="1" i="1" dirty="0" err="1">
                <a:solidFill>
                  <a:srgbClr val="C00000"/>
                </a:solidFill>
              </a:rPr>
              <a:t>agreed</a:t>
            </a:r>
            <a:r>
              <a:rPr lang="nl-NL" sz="3200" b="1" i="1" dirty="0">
                <a:solidFill>
                  <a:srgbClr val="C00000"/>
                </a:solidFill>
              </a:rPr>
              <a:t> </a:t>
            </a:r>
            <a:r>
              <a:rPr lang="nl-NL" sz="3200" b="1" i="1" dirty="0" err="1">
                <a:solidFill>
                  <a:srgbClr val="C00000"/>
                </a:solidFill>
              </a:rPr>
              <a:t>to</a:t>
            </a:r>
            <a:r>
              <a:rPr lang="nl-NL" sz="3200" b="1" i="1" dirty="0">
                <a:solidFill>
                  <a:srgbClr val="C00000"/>
                </a:solidFill>
              </a:rPr>
              <a:t> investment </a:t>
            </a:r>
            <a:r>
              <a:rPr lang="nl-NL" sz="3200" b="1" i="1" dirty="0" err="1">
                <a:solidFill>
                  <a:srgbClr val="C00000"/>
                </a:solidFill>
              </a:rPr>
              <a:t>arbitration</a:t>
            </a:r>
            <a:r>
              <a:rPr lang="nl-NL" sz="3200" b="1" i="1" dirty="0">
                <a:solidFill>
                  <a:srgbClr val="C00000"/>
                </a:solidFill>
              </a:rPr>
              <a:t> at </a:t>
            </a:r>
            <a:r>
              <a:rPr lang="nl-NL" sz="3200" b="1" i="1" dirty="0" err="1">
                <a:solidFill>
                  <a:srgbClr val="C00000"/>
                </a:solidFill>
              </a:rPr>
              <a:t>all</a:t>
            </a:r>
            <a:r>
              <a:rPr lang="nl-NL" sz="3200" b="1" i="1" dirty="0">
                <a:solidFill>
                  <a:srgbClr val="C00000"/>
                </a:solidFill>
              </a:rPr>
              <a:t> […] Three private </a:t>
            </a:r>
            <a:r>
              <a:rPr lang="nl-NL" sz="3200" b="1" i="1" dirty="0" err="1">
                <a:solidFill>
                  <a:srgbClr val="C00000"/>
                </a:solidFill>
              </a:rPr>
              <a:t>individuals</a:t>
            </a:r>
            <a:r>
              <a:rPr lang="nl-NL" sz="3200" b="1" i="1" dirty="0">
                <a:solidFill>
                  <a:srgbClr val="C00000"/>
                </a:solidFill>
              </a:rPr>
              <a:t> are </a:t>
            </a:r>
            <a:r>
              <a:rPr lang="nl-NL" sz="3200" b="1" i="1" dirty="0" err="1">
                <a:solidFill>
                  <a:srgbClr val="C00000"/>
                </a:solidFill>
              </a:rPr>
              <a:t>entrusted</a:t>
            </a:r>
            <a:r>
              <a:rPr lang="nl-NL" sz="3200" b="1" i="1" dirty="0">
                <a:solidFill>
                  <a:srgbClr val="C00000"/>
                </a:solidFill>
              </a:rPr>
              <a:t> </a:t>
            </a:r>
            <a:r>
              <a:rPr lang="nl-NL" sz="3200" b="1" i="1" dirty="0" err="1">
                <a:solidFill>
                  <a:srgbClr val="C00000"/>
                </a:solidFill>
              </a:rPr>
              <a:t>with</a:t>
            </a:r>
            <a:r>
              <a:rPr lang="nl-NL" sz="3200" b="1" i="1" dirty="0">
                <a:solidFill>
                  <a:srgbClr val="C00000"/>
                </a:solidFill>
              </a:rPr>
              <a:t> the power </a:t>
            </a:r>
            <a:r>
              <a:rPr lang="nl-NL" sz="3200" b="1" i="1" dirty="0" err="1">
                <a:solidFill>
                  <a:srgbClr val="C00000"/>
                </a:solidFill>
              </a:rPr>
              <a:t>to</a:t>
            </a:r>
            <a:r>
              <a:rPr lang="nl-NL" sz="3200" b="1" i="1" dirty="0">
                <a:solidFill>
                  <a:srgbClr val="C00000"/>
                </a:solidFill>
              </a:rPr>
              <a:t> review, without </a:t>
            </a:r>
            <a:r>
              <a:rPr lang="nl-NL" sz="3200" b="1" i="1" dirty="0" err="1">
                <a:solidFill>
                  <a:srgbClr val="C00000"/>
                </a:solidFill>
              </a:rPr>
              <a:t>any</a:t>
            </a:r>
            <a:r>
              <a:rPr lang="nl-NL" sz="3200" b="1" i="1" dirty="0">
                <a:solidFill>
                  <a:srgbClr val="C00000"/>
                </a:solidFill>
              </a:rPr>
              <a:t> </a:t>
            </a:r>
            <a:r>
              <a:rPr lang="nl-NL" sz="3200" b="1" i="1" dirty="0" err="1">
                <a:solidFill>
                  <a:srgbClr val="C00000"/>
                </a:solidFill>
              </a:rPr>
              <a:t>restriction</a:t>
            </a:r>
            <a:r>
              <a:rPr lang="nl-NL" sz="3200" b="1" i="1" dirty="0">
                <a:solidFill>
                  <a:srgbClr val="C00000"/>
                </a:solidFill>
              </a:rPr>
              <a:t> or appeal procedure, </a:t>
            </a:r>
            <a:r>
              <a:rPr lang="nl-NL" sz="3200" b="1" i="1" dirty="0" err="1">
                <a:solidFill>
                  <a:srgbClr val="C00000"/>
                </a:solidFill>
              </a:rPr>
              <a:t>all</a:t>
            </a:r>
            <a:r>
              <a:rPr lang="nl-NL" sz="3200" b="1" i="1" dirty="0">
                <a:solidFill>
                  <a:srgbClr val="C00000"/>
                </a:solidFill>
              </a:rPr>
              <a:t> actions of the </a:t>
            </a:r>
            <a:r>
              <a:rPr lang="nl-NL" sz="3200" b="1" i="1" dirty="0" err="1">
                <a:solidFill>
                  <a:srgbClr val="C00000"/>
                </a:solidFill>
              </a:rPr>
              <a:t>government</a:t>
            </a:r>
            <a:r>
              <a:rPr lang="nl-NL" sz="3200" b="1" i="1" dirty="0">
                <a:solidFill>
                  <a:srgbClr val="C00000"/>
                </a:solidFill>
              </a:rPr>
              <a:t>, </a:t>
            </a:r>
            <a:r>
              <a:rPr lang="nl-NL" sz="3200" b="1" i="1" dirty="0" err="1">
                <a:solidFill>
                  <a:srgbClr val="C00000"/>
                </a:solidFill>
              </a:rPr>
              <a:t>all</a:t>
            </a:r>
            <a:r>
              <a:rPr lang="nl-NL" sz="3200" b="1" i="1" dirty="0">
                <a:solidFill>
                  <a:srgbClr val="C00000"/>
                </a:solidFill>
              </a:rPr>
              <a:t> </a:t>
            </a:r>
            <a:r>
              <a:rPr lang="nl-NL" sz="3200" b="1" i="1" dirty="0" err="1">
                <a:solidFill>
                  <a:srgbClr val="C00000"/>
                </a:solidFill>
              </a:rPr>
              <a:t>decisions</a:t>
            </a:r>
            <a:r>
              <a:rPr lang="nl-NL" sz="3200" b="1" i="1" dirty="0">
                <a:solidFill>
                  <a:srgbClr val="C00000"/>
                </a:solidFill>
              </a:rPr>
              <a:t> of the courts, </a:t>
            </a:r>
            <a:r>
              <a:rPr lang="nl-NL" sz="3200" b="1" i="1" dirty="0" err="1">
                <a:solidFill>
                  <a:srgbClr val="C00000"/>
                </a:solidFill>
              </a:rPr>
              <a:t>and</a:t>
            </a:r>
            <a:r>
              <a:rPr lang="nl-NL" sz="3200" b="1" i="1" dirty="0">
                <a:solidFill>
                  <a:srgbClr val="C00000"/>
                </a:solidFill>
              </a:rPr>
              <a:t> </a:t>
            </a:r>
            <a:r>
              <a:rPr lang="nl-NL" sz="3200" b="1" i="1" dirty="0" err="1">
                <a:solidFill>
                  <a:srgbClr val="C00000"/>
                </a:solidFill>
              </a:rPr>
              <a:t>all</a:t>
            </a:r>
            <a:r>
              <a:rPr lang="nl-NL" sz="3200" b="1" i="1" dirty="0">
                <a:solidFill>
                  <a:srgbClr val="C00000"/>
                </a:solidFill>
              </a:rPr>
              <a:t> </a:t>
            </a:r>
            <a:r>
              <a:rPr lang="nl-NL" sz="3200" b="1" i="1" dirty="0" err="1">
                <a:solidFill>
                  <a:srgbClr val="C00000"/>
                </a:solidFill>
              </a:rPr>
              <a:t>laws</a:t>
            </a:r>
            <a:r>
              <a:rPr lang="nl-NL" sz="3200" b="1" i="1" dirty="0">
                <a:solidFill>
                  <a:srgbClr val="C00000"/>
                </a:solidFill>
              </a:rPr>
              <a:t> </a:t>
            </a:r>
            <a:r>
              <a:rPr lang="nl-NL" sz="3200" b="1" i="1" dirty="0" err="1">
                <a:solidFill>
                  <a:srgbClr val="C00000"/>
                </a:solidFill>
              </a:rPr>
              <a:t>and</a:t>
            </a:r>
            <a:r>
              <a:rPr lang="nl-NL" sz="3200" b="1" i="1" dirty="0">
                <a:solidFill>
                  <a:srgbClr val="C00000"/>
                </a:solidFill>
              </a:rPr>
              <a:t> </a:t>
            </a:r>
            <a:r>
              <a:rPr lang="nl-NL" sz="3200" b="1" i="1" dirty="0" err="1">
                <a:solidFill>
                  <a:srgbClr val="C00000"/>
                </a:solidFill>
              </a:rPr>
              <a:t>regulations</a:t>
            </a:r>
            <a:r>
              <a:rPr lang="nl-NL" sz="3200" b="1" i="1" dirty="0">
                <a:solidFill>
                  <a:srgbClr val="C00000"/>
                </a:solidFill>
              </a:rPr>
              <a:t> </a:t>
            </a:r>
            <a:r>
              <a:rPr lang="nl-NL" sz="3200" b="1" i="1" dirty="0" err="1">
                <a:solidFill>
                  <a:srgbClr val="C00000"/>
                </a:solidFill>
              </a:rPr>
              <a:t>emanating</a:t>
            </a:r>
            <a:r>
              <a:rPr lang="nl-NL" sz="3200" b="1" i="1" dirty="0">
                <a:solidFill>
                  <a:srgbClr val="C00000"/>
                </a:solidFill>
              </a:rPr>
              <a:t> </a:t>
            </a:r>
            <a:r>
              <a:rPr lang="nl-NL" sz="3200" b="1" i="1" dirty="0" err="1">
                <a:solidFill>
                  <a:srgbClr val="C00000"/>
                </a:solidFill>
              </a:rPr>
              <a:t>from</a:t>
            </a:r>
            <a:r>
              <a:rPr lang="nl-NL" sz="3200" b="1" i="1" dirty="0">
                <a:solidFill>
                  <a:srgbClr val="C00000"/>
                </a:solidFill>
              </a:rPr>
              <a:t> </a:t>
            </a:r>
            <a:r>
              <a:rPr lang="nl-NL" sz="3200" b="1" i="1" dirty="0" err="1">
                <a:solidFill>
                  <a:srgbClr val="C00000"/>
                </a:solidFill>
              </a:rPr>
              <a:t>parliament</a:t>
            </a:r>
            <a:r>
              <a:rPr lang="nl-NL" sz="3200" b="1" i="1" dirty="0">
                <a:solidFill>
                  <a:srgbClr val="C00000"/>
                </a:solidFill>
              </a:rPr>
              <a:t>.“</a:t>
            </a:r>
          </a:p>
          <a:p>
            <a:endParaRPr lang="nl-NL" sz="3200" dirty="0">
              <a:solidFill>
                <a:srgbClr val="C00000"/>
              </a:solidFill>
            </a:endParaRPr>
          </a:p>
          <a:p>
            <a:pPr algn="r"/>
            <a:r>
              <a:rPr lang="nl-NL" sz="3200" dirty="0">
                <a:solidFill>
                  <a:srgbClr val="C00000"/>
                </a:solidFill>
              </a:rPr>
              <a:t>Juan </a:t>
            </a:r>
            <a:r>
              <a:rPr lang="nl-NL" sz="3200" dirty="0" err="1">
                <a:solidFill>
                  <a:srgbClr val="C00000"/>
                </a:solidFill>
              </a:rPr>
              <a:t>Fernández-Armesto</a:t>
            </a:r>
            <a:endParaRPr lang="nl-NL" sz="3200" dirty="0">
              <a:solidFill>
                <a:srgbClr val="C00000"/>
              </a:solidFill>
            </a:endParaRPr>
          </a:p>
          <a:p>
            <a:pPr algn="r"/>
            <a:r>
              <a:rPr lang="nl-NL" sz="3200" dirty="0" err="1">
                <a:solidFill>
                  <a:srgbClr val="C00000"/>
                </a:solidFill>
              </a:rPr>
              <a:t>Arbitrator</a:t>
            </a:r>
            <a:r>
              <a:rPr lang="nl-NL" sz="3200" dirty="0">
                <a:solidFill>
                  <a:srgbClr val="C00000"/>
                </a:solidFill>
              </a:rPr>
              <a:t> </a:t>
            </a:r>
            <a:r>
              <a:rPr lang="nl-NL" sz="3200" dirty="0" err="1">
                <a:solidFill>
                  <a:srgbClr val="C00000"/>
                </a:solidFill>
              </a:rPr>
              <a:t>from</a:t>
            </a:r>
            <a:r>
              <a:rPr lang="nl-NL" sz="3200" dirty="0">
                <a:solidFill>
                  <a:srgbClr val="C00000"/>
                </a:solidFill>
              </a:rPr>
              <a:t> </a:t>
            </a:r>
            <a:r>
              <a:rPr lang="nl-NL" sz="3200" dirty="0">
                <a:solidFill>
                  <a:srgbClr val="C00000"/>
                </a:solidFill>
              </a:rPr>
              <a:t>Spain</a:t>
            </a:r>
            <a:endParaRPr lang="nl-NL" sz="3200" dirty="0">
              <a:solidFill>
                <a:srgbClr val="C00000"/>
              </a:solidFill>
            </a:endParaRPr>
          </a:p>
        </p:txBody>
      </p:sp>
    </p:spTree>
    <p:extLst>
      <p:ext uri="{BB962C8B-B14F-4D97-AF65-F5344CB8AC3E}">
        <p14:creationId xmlns:p14="http://schemas.microsoft.com/office/powerpoint/2010/main" val="306968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TTIP</a:t>
            </a:r>
            <a:endParaRPr lang="nl-NL" dirty="0"/>
          </a:p>
        </p:txBody>
      </p:sp>
      <p:sp>
        <p:nvSpPr>
          <p:cNvPr id="5" name="Tijdelijke aanduiding voor tekst 4"/>
          <p:cNvSpPr>
            <a:spLocks noGrp="1"/>
          </p:cNvSpPr>
          <p:nvPr>
            <p:ph type="body" idx="1"/>
          </p:nvPr>
        </p:nvSpPr>
        <p:spPr/>
        <p:txBody>
          <a:bodyPr/>
          <a:lstStyle/>
          <a:p>
            <a:r>
              <a:rPr lang="nl-NL" dirty="0" smtClean="0"/>
              <a:t>Argumenten voor</a:t>
            </a:r>
            <a:endParaRPr lang="nl-NL" dirty="0"/>
          </a:p>
        </p:txBody>
      </p:sp>
      <p:sp>
        <p:nvSpPr>
          <p:cNvPr id="6" name="Tijdelijke aanduiding voor inhoud 5"/>
          <p:cNvSpPr>
            <a:spLocks noGrp="1"/>
          </p:cNvSpPr>
          <p:nvPr>
            <p:ph sz="half" idx="2"/>
          </p:nvPr>
        </p:nvSpPr>
        <p:spPr>
          <a:xfrm>
            <a:off x="758952" y="1329264"/>
            <a:ext cx="3657600" cy="3971944"/>
          </a:xfrm>
        </p:spPr>
        <p:txBody>
          <a:bodyPr>
            <a:normAutofit/>
          </a:bodyPr>
          <a:lstStyle/>
          <a:p>
            <a:r>
              <a:rPr lang="nl-NL" sz="2000" dirty="0" smtClean="0"/>
              <a:t>Volgens de Europese </a:t>
            </a:r>
            <a:r>
              <a:rPr lang="nl-NL" sz="2000" dirty="0" err="1" smtClean="0"/>
              <a:t>Commisie</a:t>
            </a:r>
            <a:r>
              <a:rPr lang="nl-NL" sz="2000" dirty="0" smtClean="0"/>
              <a:t> </a:t>
            </a:r>
            <a:r>
              <a:rPr lang="nl-NL" sz="2000" i="1" dirty="0" smtClean="0"/>
              <a:t>kan </a:t>
            </a:r>
            <a:r>
              <a:rPr lang="nl-NL" sz="2000" dirty="0" smtClean="0"/>
              <a:t>(op termijn) TTIP een economische impuls betekenen van €120 </a:t>
            </a:r>
            <a:r>
              <a:rPr lang="nl-NL" sz="2000" dirty="0" err="1" smtClean="0"/>
              <a:t>mrd</a:t>
            </a:r>
            <a:r>
              <a:rPr lang="nl-NL" sz="2000" dirty="0" smtClean="0"/>
              <a:t> voor de EU en van €90 </a:t>
            </a:r>
            <a:r>
              <a:rPr lang="nl-NL" sz="2000" dirty="0" err="1" smtClean="0"/>
              <a:t>mrd</a:t>
            </a:r>
            <a:r>
              <a:rPr lang="nl-NL" sz="2000" dirty="0" smtClean="0"/>
              <a:t> voor de VS;</a:t>
            </a:r>
          </a:p>
          <a:p>
            <a:r>
              <a:rPr lang="nl-NL" sz="2000" dirty="0" smtClean="0"/>
              <a:t>Voor NL €1,4 – €4,1 </a:t>
            </a:r>
            <a:r>
              <a:rPr lang="nl-NL" sz="2000" dirty="0" err="1" smtClean="0"/>
              <a:t>mrd</a:t>
            </a:r>
            <a:r>
              <a:rPr lang="nl-NL" sz="2000" dirty="0" smtClean="0"/>
              <a:t>;</a:t>
            </a:r>
          </a:p>
          <a:p>
            <a:r>
              <a:rPr lang="nl-NL" sz="2000" dirty="0" smtClean="0"/>
              <a:t>Kan leiden tot 100.000-en extra banen in EU;</a:t>
            </a:r>
          </a:p>
          <a:p>
            <a:r>
              <a:rPr lang="nl-NL" sz="2000" dirty="0" smtClean="0"/>
              <a:t>Verlengt/versterkt Westerse dominantie in standaarden.</a:t>
            </a:r>
          </a:p>
          <a:p>
            <a:endParaRPr lang="nl-NL" dirty="0" smtClean="0"/>
          </a:p>
          <a:p>
            <a:endParaRPr lang="nl-NL" dirty="0"/>
          </a:p>
        </p:txBody>
      </p:sp>
      <p:sp>
        <p:nvSpPr>
          <p:cNvPr id="7" name="Tijdelijke aanduiding voor tekst 6"/>
          <p:cNvSpPr>
            <a:spLocks noGrp="1"/>
          </p:cNvSpPr>
          <p:nvPr>
            <p:ph type="body" sz="quarter" idx="3"/>
          </p:nvPr>
        </p:nvSpPr>
        <p:spPr/>
        <p:txBody>
          <a:bodyPr/>
          <a:lstStyle/>
          <a:p>
            <a:r>
              <a:rPr lang="nl-NL" dirty="0" smtClean="0"/>
              <a:t>Argumenten voor?</a:t>
            </a:r>
            <a:endParaRPr lang="nl-NL" dirty="0"/>
          </a:p>
        </p:txBody>
      </p:sp>
      <p:sp>
        <p:nvSpPr>
          <p:cNvPr id="8" name="Tijdelijke aanduiding voor inhoud 7"/>
          <p:cNvSpPr>
            <a:spLocks noGrp="1"/>
          </p:cNvSpPr>
          <p:nvPr>
            <p:ph sz="quarter" idx="4"/>
          </p:nvPr>
        </p:nvSpPr>
        <p:spPr>
          <a:xfrm>
            <a:off x="4645025" y="1268760"/>
            <a:ext cx="4041775" cy="3816424"/>
          </a:xfrm>
        </p:spPr>
        <p:txBody>
          <a:bodyPr>
            <a:noAutofit/>
          </a:bodyPr>
          <a:lstStyle/>
          <a:p>
            <a:r>
              <a:rPr lang="nl-NL" sz="2000" dirty="0" smtClean="0"/>
              <a:t>Kan in beste geval leiden tot 0,5% extra </a:t>
            </a:r>
            <a:r>
              <a:rPr lang="nl-NL" sz="2000" dirty="0" err="1" smtClean="0"/>
              <a:t>bbp</a:t>
            </a:r>
            <a:r>
              <a:rPr lang="nl-NL" sz="2000" dirty="0" smtClean="0"/>
              <a:t> in 2027, als TTIP alle handelsbelemmeringen slecht;</a:t>
            </a:r>
          </a:p>
          <a:p>
            <a:r>
              <a:rPr lang="nl-NL" sz="2000" dirty="0" smtClean="0"/>
              <a:t>Onderzoek (van EC) acht dit niet waarschijnlijk, positief economisch effect onzeker;</a:t>
            </a:r>
          </a:p>
          <a:p>
            <a:r>
              <a:rPr lang="nl-NL" sz="2000" dirty="0" smtClean="0"/>
              <a:t>Voor NL: eerder 0,2%, dan 0,6%</a:t>
            </a:r>
          </a:p>
          <a:p>
            <a:r>
              <a:rPr lang="nl-NL" sz="2000" dirty="0" smtClean="0"/>
              <a:t>Kost ook veel banen (zie NAFTA), in elk geval langdurige en pijnlijke aanpassing;</a:t>
            </a:r>
          </a:p>
          <a:p>
            <a:r>
              <a:rPr lang="nl-NL" sz="2000" dirty="0" smtClean="0"/>
              <a:t>Ondermijnt juist standaarden.</a:t>
            </a:r>
            <a:endParaRPr lang="nl-NL" sz="2000" dirty="0"/>
          </a:p>
        </p:txBody>
      </p:sp>
    </p:spTree>
    <p:extLst>
      <p:ext uri="{BB962C8B-B14F-4D97-AF65-F5344CB8AC3E}">
        <p14:creationId xmlns:p14="http://schemas.microsoft.com/office/powerpoint/2010/main" val="2272188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94722"/>
          </a:xfrm>
        </p:spPr>
        <p:txBody>
          <a:bodyPr>
            <a:normAutofit/>
          </a:bodyPr>
          <a:lstStyle/>
          <a:p>
            <a:r>
              <a:rPr lang="en-US" i="1" dirty="0" err="1"/>
              <a:t>Jeronim</a:t>
            </a:r>
            <a:r>
              <a:rPr lang="en-US" i="1" dirty="0"/>
              <a:t> </a:t>
            </a:r>
            <a:r>
              <a:rPr lang="en-US" i="1" dirty="0" err="1" smtClean="0"/>
              <a:t>Capaldo</a:t>
            </a:r>
            <a:r>
              <a:rPr lang="en-US" i="1" dirty="0" smtClean="0"/>
              <a:t> </a:t>
            </a:r>
            <a:br>
              <a:rPr lang="en-US" i="1" dirty="0" smtClean="0"/>
            </a:br>
            <a:r>
              <a:rPr lang="en-US" i="1" dirty="0" smtClean="0"/>
              <a:t/>
            </a:r>
            <a:br>
              <a:rPr lang="en-US" i="1" dirty="0" smtClean="0"/>
            </a:br>
            <a:r>
              <a:rPr lang="en-US" b="1" dirty="0" smtClean="0"/>
              <a:t>The </a:t>
            </a:r>
            <a:r>
              <a:rPr lang="en-US" b="1" dirty="0"/>
              <a:t>Trans-Atlantic Trade and Investment Partnership: European Disintegration, Unemployment and </a:t>
            </a:r>
            <a:r>
              <a:rPr lang="en-US" b="1" dirty="0" smtClean="0"/>
              <a:t>Instability </a:t>
            </a:r>
            <a:br>
              <a:rPr lang="en-US" b="1" dirty="0" smtClean="0"/>
            </a:br>
            <a:r>
              <a:rPr lang="en-US" b="1" dirty="0" smtClean="0"/>
              <a:t/>
            </a:r>
            <a:br>
              <a:rPr lang="en-US" b="1" dirty="0" smtClean="0"/>
            </a:br>
            <a:r>
              <a:rPr lang="en-US" sz="2200" dirty="0" smtClean="0"/>
              <a:t>Tufts University, October 2013</a:t>
            </a:r>
            <a:br>
              <a:rPr lang="en-US" sz="2200" dirty="0" smtClean="0"/>
            </a:br>
            <a:r>
              <a:rPr lang="en-US" sz="2200" dirty="0" smtClean="0">
                <a:hlinkClick r:id="rId2"/>
              </a:rPr>
              <a:t>http</a:t>
            </a:r>
            <a:r>
              <a:rPr lang="en-US" sz="2200" dirty="0">
                <a:hlinkClick r:id="rId2"/>
              </a:rPr>
              <a:t>://</a:t>
            </a:r>
            <a:r>
              <a:rPr lang="en-US" sz="2200" dirty="0" smtClean="0">
                <a:hlinkClick r:id="rId2"/>
              </a:rPr>
              <a:t>ase.tufts.edu/gdae/policy_research/TTIP_simulations.html</a:t>
            </a:r>
            <a:r>
              <a:rPr lang="en-US" sz="2200" dirty="0" smtClean="0"/>
              <a:t> </a:t>
            </a:r>
            <a:endParaRPr lang="nl-NL" sz="2200" dirty="0"/>
          </a:p>
        </p:txBody>
      </p:sp>
    </p:spTree>
    <p:extLst>
      <p:ext uri="{BB962C8B-B14F-4D97-AF65-F5344CB8AC3E}">
        <p14:creationId xmlns:p14="http://schemas.microsoft.com/office/powerpoint/2010/main" val="694651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60649"/>
            <a:ext cx="7772400" cy="1296144"/>
          </a:xfrm>
        </p:spPr>
        <p:txBody>
          <a:bodyPr>
            <a:normAutofit fontScale="90000"/>
          </a:bodyPr>
          <a:lstStyle/>
          <a:p>
            <a:r>
              <a:rPr lang="nl-NL" dirty="0" smtClean="0"/>
              <a:t/>
            </a:r>
            <a:br>
              <a:rPr lang="nl-NL" dirty="0" smtClean="0"/>
            </a:br>
            <a:r>
              <a:rPr lang="nl-NL" sz="3600" b="1" dirty="0" err="1" smtClean="0"/>
              <a:t>Capaldo</a:t>
            </a:r>
            <a:r>
              <a:rPr lang="nl-NL" sz="3600" b="1" dirty="0" smtClean="0"/>
              <a:t>: independent research </a:t>
            </a:r>
            <a:r>
              <a:rPr lang="nl-NL" sz="3600" b="1" dirty="0" err="1" smtClean="0"/>
              <a:t>based</a:t>
            </a:r>
            <a:r>
              <a:rPr lang="nl-NL" sz="3600" b="1" dirty="0" smtClean="0"/>
              <a:t> on UN Global Policy Model. </a:t>
            </a:r>
            <a:br>
              <a:rPr lang="nl-NL" sz="3600" b="1" dirty="0" smtClean="0"/>
            </a:br>
            <a:endParaRPr lang="nl-NL" sz="3600" b="1" dirty="0"/>
          </a:p>
        </p:txBody>
      </p:sp>
      <p:sp>
        <p:nvSpPr>
          <p:cNvPr id="3" name="Ondertitel 2"/>
          <p:cNvSpPr>
            <a:spLocks noGrp="1"/>
          </p:cNvSpPr>
          <p:nvPr>
            <p:ph type="subTitle" idx="1"/>
          </p:nvPr>
        </p:nvSpPr>
        <p:spPr>
          <a:xfrm>
            <a:off x="467544" y="1340768"/>
            <a:ext cx="8424936" cy="5400600"/>
          </a:xfrm>
        </p:spPr>
        <p:txBody>
          <a:bodyPr>
            <a:normAutofit/>
          </a:bodyPr>
          <a:lstStyle/>
          <a:p>
            <a:endParaRPr lang="nl-NL" sz="2400" dirty="0" smtClean="0"/>
          </a:p>
          <a:p>
            <a:r>
              <a:rPr lang="nl-NL" sz="2400" dirty="0" err="1" smtClean="0"/>
              <a:t>Main</a:t>
            </a:r>
            <a:r>
              <a:rPr lang="nl-NL" sz="2400" dirty="0" smtClean="0"/>
              <a:t> </a:t>
            </a:r>
            <a:r>
              <a:rPr lang="nl-NL" sz="2400" dirty="0" err="1" smtClean="0"/>
              <a:t>findings</a:t>
            </a:r>
            <a:endParaRPr lang="nl-NL" sz="2400" dirty="0" smtClean="0"/>
          </a:p>
          <a:p>
            <a:pPr marL="457200" indent="-457200" algn="l">
              <a:buFont typeface="Arial" panose="020B0604020202020204" pitchFamily="34" charset="0"/>
              <a:buChar char="•"/>
            </a:pPr>
            <a:r>
              <a:rPr lang="en-US" sz="2400" dirty="0"/>
              <a:t>S</a:t>
            </a:r>
            <a:r>
              <a:rPr lang="en-US" sz="2400" dirty="0" smtClean="0"/>
              <a:t>ubstitution </a:t>
            </a:r>
            <a:r>
              <a:rPr lang="en-US" sz="2400" dirty="0"/>
              <a:t>of intra-EU trade with Trans-Atlantic </a:t>
            </a:r>
            <a:r>
              <a:rPr lang="en-US" sz="2400" dirty="0" smtClean="0"/>
              <a:t>trade will lead to disintegration in the EU </a:t>
            </a:r>
          </a:p>
          <a:p>
            <a:pPr marL="457200" indent="-457200" algn="l">
              <a:buFont typeface="Arial" panose="020B0604020202020204" pitchFamily="34" charset="0"/>
              <a:buChar char="•"/>
            </a:pPr>
            <a:r>
              <a:rPr lang="en-US" sz="2400" dirty="0" smtClean="0"/>
              <a:t>Net losses of exports of up to 2% GDP</a:t>
            </a:r>
          </a:p>
          <a:p>
            <a:pPr marL="457200" indent="-457200" algn="l">
              <a:buFont typeface="Arial" panose="020B0604020202020204" pitchFamily="34" charset="0"/>
              <a:buChar char="•"/>
            </a:pPr>
            <a:r>
              <a:rPr lang="en-US" sz="2400" dirty="0" smtClean="0"/>
              <a:t>GDP losses, particularly in Northern Europe</a:t>
            </a:r>
          </a:p>
          <a:p>
            <a:pPr marL="457200" indent="-457200" algn="l">
              <a:buFont typeface="Arial" panose="020B0604020202020204" pitchFamily="34" charset="0"/>
              <a:buChar char="•"/>
            </a:pPr>
            <a:r>
              <a:rPr lang="en-US" sz="2400" dirty="0" smtClean="0"/>
              <a:t>Loss of 3-5,000 euros income per worker</a:t>
            </a:r>
          </a:p>
          <a:p>
            <a:pPr marL="457200" indent="-457200" algn="l">
              <a:buFont typeface="Arial" panose="020B0604020202020204" pitchFamily="34" charset="0"/>
              <a:buChar char="•"/>
            </a:pPr>
            <a:r>
              <a:rPr lang="en-US" sz="2400" dirty="0" smtClean="0"/>
              <a:t>Loss of approx. 600,000 jobs in EU</a:t>
            </a:r>
          </a:p>
          <a:p>
            <a:pPr marL="457200" indent="-457200" algn="l">
              <a:buFont typeface="Arial" panose="020B0604020202020204" pitchFamily="34" charset="0"/>
              <a:buChar char="•"/>
            </a:pPr>
            <a:r>
              <a:rPr lang="en-US" sz="2400" dirty="0" smtClean="0"/>
              <a:t>Reduction of </a:t>
            </a:r>
            <a:r>
              <a:rPr lang="en-US" sz="2400" dirty="0" err="1" smtClean="0"/>
              <a:t>labour</a:t>
            </a:r>
            <a:r>
              <a:rPr lang="en-US" sz="2400" dirty="0" smtClean="0"/>
              <a:t> share of GDP</a:t>
            </a:r>
          </a:p>
          <a:p>
            <a:pPr marL="457200" indent="-457200" algn="l">
              <a:buFont typeface="Arial" panose="020B0604020202020204" pitchFamily="34" charset="0"/>
              <a:buChar char="•"/>
            </a:pPr>
            <a:r>
              <a:rPr lang="en-US" sz="2400" dirty="0" smtClean="0"/>
              <a:t>Loss of government revenues</a:t>
            </a:r>
          </a:p>
          <a:p>
            <a:pPr marL="457200" indent="-457200" algn="l">
              <a:buFont typeface="Arial" panose="020B0604020202020204" pitchFamily="34" charset="0"/>
              <a:buChar char="•"/>
            </a:pPr>
            <a:r>
              <a:rPr lang="en-US" sz="2400" dirty="0" smtClean="0"/>
              <a:t>Increased macroeconomic instability</a:t>
            </a:r>
            <a:endParaRPr lang="nl-NL" sz="2400" dirty="0"/>
          </a:p>
        </p:txBody>
      </p:sp>
    </p:spTree>
    <p:extLst>
      <p:ext uri="{BB962C8B-B14F-4D97-AF65-F5344CB8AC3E}">
        <p14:creationId xmlns:p14="http://schemas.microsoft.com/office/powerpoint/2010/main" val="3057743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Concerns over ISDS are </a:t>
            </a:r>
            <a:r>
              <a:rPr lang="nl-NL" dirty="0" err="1" smtClean="0"/>
              <a:t>resonating</a:t>
            </a:r>
            <a:r>
              <a:rPr lang="nl-NL" dirty="0" smtClean="0"/>
              <a:t> </a:t>
            </a:r>
            <a:r>
              <a:rPr lang="nl-NL" dirty="0" err="1" smtClean="0"/>
              <a:t>with</a:t>
            </a:r>
            <a:r>
              <a:rPr lang="nl-NL" dirty="0" smtClean="0"/>
              <a:t> policy-makers</a:t>
            </a:r>
            <a:endParaRPr lang="nl-NL" dirty="0"/>
          </a:p>
        </p:txBody>
      </p:sp>
      <p:sp>
        <p:nvSpPr>
          <p:cNvPr id="3" name="Tijdelijke aanduiding voor inhoud 2"/>
          <p:cNvSpPr>
            <a:spLocks noGrp="1"/>
          </p:cNvSpPr>
          <p:nvPr>
            <p:ph idx="1"/>
          </p:nvPr>
        </p:nvSpPr>
        <p:spPr/>
        <p:txBody>
          <a:bodyPr>
            <a:normAutofit fontScale="92500"/>
          </a:bodyPr>
          <a:lstStyle/>
          <a:p>
            <a:pPr marL="0" indent="0">
              <a:buNone/>
            </a:pPr>
            <a:endParaRPr lang="nl-NL" dirty="0" smtClean="0"/>
          </a:p>
          <a:p>
            <a:pPr marL="0" indent="0">
              <a:buNone/>
            </a:pPr>
            <a:r>
              <a:rPr lang="nl-NL" dirty="0" err="1" smtClean="0"/>
              <a:t>Yesterday</a:t>
            </a:r>
            <a:r>
              <a:rPr lang="nl-NL" dirty="0" smtClean="0"/>
              <a:t>, the Dutch </a:t>
            </a:r>
            <a:r>
              <a:rPr lang="nl-NL" dirty="0" err="1" smtClean="0"/>
              <a:t>Parliament</a:t>
            </a:r>
            <a:r>
              <a:rPr lang="nl-NL" dirty="0" smtClean="0"/>
              <a:t> </a:t>
            </a:r>
            <a:r>
              <a:rPr lang="nl-NL" dirty="0" err="1" smtClean="0"/>
              <a:t>adopted</a:t>
            </a:r>
            <a:r>
              <a:rPr lang="nl-NL" dirty="0" smtClean="0"/>
              <a:t> a motion </a:t>
            </a:r>
            <a:r>
              <a:rPr lang="nl-NL" dirty="0" err="1" smtClean="0"/>
              <a:t>calling</a:t>
            </a:r>
            <a:r>
              <a:rPr lang="nl-NL" dirty="0" smtClean="0"/>
              <a:t> on the Dutch </a:t>
            </a:r>
            <a:r>
              <a:rPr lang="nl-NL" dirty="0" err="1" smtClean="0"/>
              <a:t>governments</a:t>
            </a:r>
            <a:r>
              <a:rPr lang="nl-NL" dirty="0" smtClean="0"/>
              <a:t> </a:t>
            </a:r>
            <a:r>
              <a:rPr lang="nl-NL" dirty="0" err="1" smtClean="0"/>
              <a:t>to</a:t>
            </a:r>
            <a:r>
              <a:rPr lang="nl-NL" dirty="0" smtClean="0"/>
              <a:t> </a:t>
            </a:r>
            <a:r>
              <a:rPr lang="nl-NL" dirty="0" err="1" smtClean="0"/>
              <a:t>reject</a:t>
            </a:r>
            <a:r>
              <a:rPr lang="nl-NL" dirty="0" smtClean="0"/>
              <a:t> ISDS in the </a:t>
            </a:r>
            <a:r>
              <a:rPr lang="nl-NL" dirty="0" err="1" smtClean="0"/>
              <a:t>trade</a:t>
            </a:r>
            <a:r>
              <a:rPr lang="nl-NL" dirty="0" smtClean="0"/>
              <a:t> </a:t>
            </a:r>
            <a:r>
              <a:rPr lang="nl-NL" dirty="0" err="1" smtClean="0"/>
              <a:t>agreements</a:t>
            </a:r>
            <a:r>
              <a:rPr lang="nl-NL" dirty="0" smtClean="0"/>
              <a:t> </a:t>
            </a:r>
            <a:r>
              <a:rPr lang="nl-NL" dirty="0" err="1" smtClean="0"/>
              <a:t>with</a:t>
            </a:r>
            <a:r>
              <a:rPr lang="nl-NL" dirty="0" smtClean="0"/>
              <a:t> Canada (CETA) </a:t>
            </a:r>
            <a:r>
              <a:rPr lang="nl-NL" dirty="0" err="1" smtClean="0"/>
              <a:t>and</a:t>
            </a:r>
            <a:r>
              <a:rPr lang="nl-NL" dirty="0" smtClean="0"/>
              <a:t> the US (TTIP) </a:t>
            </a:r>
            <a:r>
              <a:rPr lang="nl-NL" dirty="0" err="1" smtClean="0"/>
              <a:t>because</a:t>
            </a:r>
            <a:r>
              <a:rPr lang="nl-NL" dirty="0" smtClean="0"/>
              <a:t> of the inherent </a:t>
            </a:r>
            <a:r>
              <a:rPr lang="nl-NL" dirty="0" err="1" smtClean="0"/>
              <a:t>social</a:t>
            </a:r>
            <a:r>
              <a:rPr lang="nl-NL" dirty="0" smtClean="0"/>
              <a:t>, financial </a:t>
            </a:r>
            <a:r>
              <a:rPr lang="nl-NL" dirty="0" err="1" smtClean="0"/>
              <a:t>and</a:t>
            </a:r>
            <a:r>
              <a:rPr lang="nl-NL" dirty="0" smtClean="0"/>
              <a:t> </a:t>
            </a:r>
            <a:r>
              <a:rPr lang="nl-NL" dirty="0" err="1" smtClean="0"/>
              <a:t>environmental</a:t>
            </a:r>
            <a:r>
              <a:rPr lang="nl-NL" dirty="0" smtClean="0"/>
              <a:t> </a:t>
            </a:r>
            <a:r>
              <a:rPr lang="nl-NL" dirty="0" err="1" smtClean="0"/>
              <a:t>risks</a:t>
            </a:r>
            <a:endParaRPr lang="nl-NL" dirty="0" smtClean="0"/>
          </a:p>
          <a:p>
            <a:pPr marL="0" indent="0">
              <a:buNone/>
            </a:pPr>
            <a:endParaRPr lang="nl-NL" dirty="0"/>
          </a:p>
          <a:p>
            <a:pPr marL="0" indent="0">
              <a:buNone/>
            </a:pPr>
            <a:r>
              <a:rPr lang="nl-NL" dirty="0" smtClean="0"/>
              <a:t>But </a:t>
            </a:r>
            <a:r>
              <a:rPr lang="nl-NL" dirty="0" err="1" smtClean="0"/>
              <a:t>trade</a:t>
            </a:r>
            <a:r>
              <a:rPr lang="nl-NL" dirty="0" smtClean="0"/>
              <a:t> minister </a:t>
            </a:r>
            <a:r>
              <a:rPr lang="nl-NL" dirty="0" err="1" smtClean="0"/>
              <a:t>Ploumen</a:t>
            </a:r>
            <a:r>
              <a:rPr lang="nl-NL" dirty="0" smtClean="0"/>
              <a:t> </a:t>
            </a:r>
            <a:r>
              <a:rPr lang="nl-NL" dirty="0" err="1" smtClean="0"/>
              <a:t>continues</a:t>
            </a:r>
            <a:r>
              <a:rPr lang="nl-NL" dirty="0" smtClean="0"/>
              <a:t> </a:t>
            </a:r>
            <a:r>
              <a:rPr lang="nl-NL" dirty="0" err="1" smtClean="0"/>
              <a:t>to</a:t>
            </a:r>
            <a:r>
              <a:rPr lang="nl-NL" dirty="0" smtClean="0"/>
              <a:t> </a:t>
            </a:r>
            <a:r>
              <a:rPr lang="nl-NL" dirty="0" err="1" smtClean="0"/>
              <a:t>maintain</a:t>
            </a:r>
            <a:r>
              <a:rPr lang="nl-NL" dirty="0" smtClean="0"/>
              <a:t> </a:t>
            </a:r>
            <a:r>
              <a:rPr lang="nl-NL" dirty="0" err="1" smtClean="0"/>
              <a:t>that</a:t>
            </a:r>
            <a:r>
              <a:rPr lang="nl-NL" dirty="0" smtClean="0"/>
              <a:t> the benefits of TTIP </a:t>
            </a:r>
            <a:r>
              <a:rPr lang="nl-NL" dirty="0" err="1" smtClean="0"/>
              <a:t>outweigh</a:t>
            </a:r>
            <a:r>
              <a:rPr lang="nl-NL" dirty="0" smtClean="0"/>
              <a:t> the </a:t>
            </a:r>
            <a:r>
              <a:rPr lang="nl-NL" dirty="0" err="1" smtClean="0"/>
              <a:t>risks</a:t>
            </a:r>
            <a:r>
              <a:rPr lang="nl-NL" dirty="0" smtClean="0"/>
              <a:t>.</a:t>
            </a:r>
            <a:endParaRPr lang="nl-NL" dirty="0"/>
          </a:p>
        </p:txBody>
      </p:sp>
    </p:spTree>
    <p:extLst>
      <p:ext uri="{BB962C8B-B14F-4D97-AF65-F5344CB8AC3E}">
        <p14:creationId xmlns:p14="http://schemas.microsoft.com/office/powerpoint/2010/main" val="1920537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075240" cy="850106"/>
          </a:xfrm>
        </p:spPr>
        <p:txBody>
          <a:bodyPr>
            <a:normAutofit/>
          </a:bodyPr>
          <a:lstStyle/>
          <a:p>
            <a:r>
              <a:rPr lang="nl-NL" sz="3600" b="1" dirty="0" err="1" smtClean="0"/>
              <a:t>Further</a:t>
            </a:r>
            <a:r>
              <a:rPr lang="nl-NL" sz="3600" b="1" dirty="0" smtClean="0"/>
              <a:t> reading</a:t>
            </a:r>
            <a:endParaRPr lang="nl-NL" sz="3600" b="1" dirty="0"/>
          </a:p>
        </p:txBody>
      </p:sp>
      <p:sp>
        <p:nvSpPr>
          <p:cNvPr id="4" name="Tijdelijke aanduiding voor tekst 3"/>
          <p:cNvSpPr>
            <a:spLocks noGrp="1"/>
          </p:cNvSpPr>
          <p:nvPr>
            <p:ph type="body" idx="1"/>
          </p:nvPr>
        </p:nvSpPr>
        <p:spPr>
          <a:xfrm>
            <a:off x="4644008" y="1484784"/>
            <a:ext cx="4499992" cy="1143818"/>
          </a:xfrm>
        </p:spPr>
        <p:txBody>
          <a:bodyPr>
            <a:normAutofit fontScale="77500" lnSpcReduction="20000"/>
          </a:bodyPr>
          <a:lstStyle/>
          <a:p>
            <a:r>
              <a:rPr lang="en-US" sz="2600" dirty="0" smtClean="0">
                <a:solidFill>
                  <a:schemeClr val="accent4">
                    <a:lumMod val="75000"/>
                  </a:schemeClr>
                </a:solidFill>
              </a:rPr>
              <a:t>Profiting </a:t>
            </a:r>
            <a:r>
              <a:rPr lang="en-US" sz="2600" dirty="0">
                <a:solidFill>
                  <a:schemeClr val="accent4">
                    <a:lumMod val="75000"/>
                  </a:schemeClr>
                </a:solidFill>
              </a:rPr>
              <a:t>from </a:t>
            </a:r>
            <a:r>
              <a:rPr lang="en-US" sz="2600" dirty="0" smtClean="0">
                <a:solidFill>
                  <a:schemeClr val="accent4">
                    <a:lumMod val="75000"/>
                  </a:schemeClr>
                </a:solidFill>
              </a:rPr>
              <a:t>Crisis: How </a:t>
            </a:r>
            <a:r>
              <a:rPr lang="en-US" sz="2600" dirty="0">
                <a:solidFill>
                  <a:schemeClr val="accent4">
                    <a:lumMod val="75000"/>
                  </a:schemeClr>
                </a:solidFill>
              </a:rPr>
              <a:t>corporations </a:t>
            </a:r>
            <a:r>
              <a:rPr lang="en-US" sz="2600" dirty="0" smtClean="0">
                <a:solidFill>
                  <a:schemeClr val="accent4">
                    <a:lumMod val="75000"/>
                  </a:schemeClr>
                </a:solidFill>
              </a:rPr>
              <a:t/>
            </a:r>
            <a:br>
              <a:rPr lang="en-US" sz="2600" dirty="0" smtClean="0">
                <a:solidFill>
                  <a:schemeClr val="accent4">
                    <a:lumMod val="75000"/>
                  </a:schemeClr>
                </a:solidFill>
              </a:rPr>
            </a:br>
            <a:r>
              <a:rPr lang="en-US" sz="2600" dirty="0" smtClean="0">
                <a:solidFill>
                  <a:schemeClr val="accent4">
                    <a:lumMod val="75000"/>
                  </a:schemeClr>
                </a:solidFill>
              </a:rPr>
              <a:t>and </a:t>
            </a:r>
            <a:r>
              <a:rPr lang="en-US" sz="2600" dirty="0">
                <a:solidFill>
                  <a:schemeClr val="accent4">
                    <a:lumMod val="75000"/>
                  </a:schemeClr>
                </a:solidFill>
              </a:rPr>
              <a:t>lawyers are scavenging profits </a:t>
            </a:r>
            <a:r>
              <a:rPr lang="en-US" sz="2600" dirty="0" smtClean="0">
                <a:solidFill>
                  <a:schemeClr val="accent4">
                    <a:lumMod val="75000"/>
                  </a:schemeClr>
                </a:solidFill>
              </a:rPr>
              <a:t/>
            </a:r>
            <a:br>
              <a:rPr lang="en-US" sz="2600" dirty="0" smtClean="0">
                <a:solidFill>
                  <a:schemeClr val="accent4">
                    <a:lumMod val="75000"/>
                  </a:schemeClr>
                </a:solidFill>
              </a:rPr>
            </a:br>
            <a:r>
              <a:rPr lang="en-US" sz="2600" dirty="0" smtClean="0">
                <a:solidFill>
                  <a:schemeClr val="accent4">
                    <a:lumMod val="75000"/>
                  </a:schemeClr>
                </a:solidFill>
              </a:rPr>
              <a:t>from </a:t>
            </a:r>
            <a:r>
              <a:rPr lang="en-US" sz="2600" dirty="0">
                <a:solidFill>
                  <a:schemeClr val="accent4">
                    <a:lumMod val="75000"/>
                  </a:schemeClr>
                </a:solidFill>
              </a:rPr>
              <a:t>Europe’s crisis countries </a:t>
            </a:r>
          </a:p>
          <a:p>
            <a:r>
              <a:rPr lang="nl-NL" sz="2000" dirty="0" smtClean="0">
                <a:solidFill>
                  <a:prstClr val="black"/>
                </a:solidFill>
              </a:rPr>
              <a:t>	www.tni.org/profiting-crisis</a:t>
            </a:r>
            <a:endParaRPr lang="nl-NL" sz="2000" dirty="0">
              <a:solidFill>
                <a:prstClr val="black"/>
              </a:solidFill>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796136" y="2708920"/>
            <a:ext cx="2799358"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tekst 4"/>
          <p:cNvSpPr>
            <a:spLocks noGrp="1"/>
          </p:cNvSpPr>
          <p:nvPr>
            <p:ph type="body" sz="quarter" idx="3"/>
          </p:nvPr>
        </p:nvSpPr>
        <p:spPr>
          <a:xfrm>
            <a:off x="395536" y="4869160"/>
            <a:ext cx="4329807" cy="1503858"/>
          </a:xfrm>
        </p:spPr>
        <p:txBody>
          <a:bodyPr>
            <a:normAutofit/>
          </a:bodyPr>
          <a:lstStyle/>
          <a:p>
            <a:r>
              <a:rPr lang="en-US" sz="2000" dirty="0">
                <a:solidFill>
                  <a:schemeClr val="accent3">
                    <a:lumMod val="75000"/>
                  </a:schemeClr>
                </a:solidFill>
              </a:rPr>
              <a:t>Profiting from </a:t>
            </a:r>
            <a:r>
              <a:rPr lang="en-US" sz="2000" dirty="0" smtClean="0">
                <a:solidFill>
                  <a:schemeClr val="accent3">
                    <a:lumMod val="75000"/>
                  </a:schemeClr>
                </a:solidFill>
              </a:rPr>
              <a:t>injustice: How </a:t>
            </a:r>
            <a:r>
              <a:rPr lang="en-US" sz="2000" dirty="0">
                <a:solidFill>
                  <a:schemeClr val="accent3">
                    <a:lumMod val="75000"/>
                  </a:schemeClr>
                </a:solidFill>
              </a:rPr>
              <a:t>law firms, arbitrators and financiers are fuelling an investment arbitration boom </a:t>
            </a:r>
          </a:p>
          <a:p>
            <a:r>
              <a:rPr lang="nl-NL" sz="1600" dirty="0" smtClean="0"/>
              <a:t>http://www.tni.org/briefing/profiting-injustice</a:t>
            </a:r>
            <a:endParaRPr lang="nl-NL" sz="1600" dirty="0"/>
          </a:p>
        </p:txBody>
      </p:sp>
      <p:pic>
        <p:nvPicPr>
          <p:cNvPr id="8" name="Picture 2" descr="http://www.tni.org/sites/www.tni.org/files/imagecache/portrait_medium/briefings-images/cover1.gif"/>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809255" y="1196752"/>
            <a:ext cx="2466601" cy="347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856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						TTIP</a:t>
            </a:r>
            <a:endParaRPr lang="nl-NL" b="1" dirty="0"/>
          </a:p>
        </p:txBody>
      </p:sp>
      <p:sp>
        <p:nvSpPr>
          <p:cNvPr id="3" name="Tijdelijke aanduiding voor inhoud 2"/>
          <p:cNvSpPr>
            <a:spLocks noGrp="1"/>
          </p:cNvSpPr>
          <p:nvPr>
            <p:ph idx="1"/>
          </p:nvPr>
        </p:nvSpPr>
        <p:spPr>
          <a:xfrm>
            <a:off x="755576" y="548680"/>
            <a:ext cx="7543800" cy="4608512"/>
          </a:xfrm>
        </p:spPr>
        <p:txBody>
          <a:bodyPr>
            <a:noAutofit/>
          </a:bodyPr>
          <a:lstStyle/>
          <a:p>
            <a:pPr marL="0" indent="0">
              <a:buNone/>
            </a:pPr>
            <a:r>
              <a:rPr lang="nl-NL" sz="2600" b="1" dirty="0" smtClean="0"/>
              <a:t>Trans-</a:t>
            </a:r>
            <a:r>
              <a:rPr lang="nl-NL" sz="2600" b="1" dirty="0" err="1" smtClean="0"/>
              <a:t>Atlantic</a:t>
            </a:r>
            <a:r>
              <a:rPr lang="nl-NL" sz="2600" b="1" dirty="0" smtClean="0"/>
              <a:t> Trade </a:t>
            </a:r>
            <a:r>
              <a:rPr lang="nl-NL" sz="2600" b="1" dirty="0" err="1" smtClean="0"/>
              <a:t>and</a:t>
            </a:r>
            <a:r>
              <a:rPr lang="nl-NL" sz="2600" b="1" dirty="0" smtClean="0"/>
              <a:t> Investment Agreement</a:t>
            </a:r>
            <a:endParaRPr lang="nl-NL" sz="2600" dirty="0" smtClean="0"/>
          </a:p>
          <a:p>
            <a:pPr marL="0" indent="0">
              <a:buNone/>
            </a:pPr>
            <a:r>
              <a:rPr lang="nl-NL" sz="2600" dirty="0" err="1" smtClean="0"/>
              <a:t>Negotiations</a:t>
            </a:r>
            <a:r>
              <a:rPr lang="nl-NL" sz="2600" dirty="0" smtClean="0"/>
              <a:t> </a:t>
            </a:r>
            <a:r>
              <a:rPr lang="nl-NL" sz="2600" dirty="0" err="1" smtClean="0"/>
              <a:t>started</a:t>
            </a:r>
            <a:r>
              <a:rPr lang="nl-NL" sz="2600" dirty="0" smtClean="0"/>
              <a:t> in </a:t>
            </a:r>
            <a:r>
              <a:rPr lang="nl-NL" sz="2600" dirty="0" err="1" smtClean="0"/>
              <a:t>July</a:t>
            </a:r>
            <a:r>
              <a:rPr lang="nl-NL" sz="2600" dirty="0" smtClean="0"/>
              <a:t> 2013</a:t>
            </a:r>
            <a:endParaRPr lang="nl-NL" sz="2600" dirty="0" smtClean="0"/>
          </a:p>
          <a:p>
            <a:pPr marL="0" indent="0">
              <a:buNone/>
            </a:pPr>
            <a:endParaRPr lang="nl-NL" sz="2600" dirty="0" smtClean="0"/>
          </a:p>
          <a:p>
            <a:pPr marL="0" indent="0">
              <a:buNone/>
            </a:pPr>
            <a:r>
              <a:rPr lang="nl-NL" sz="2600" dirty="0" err="1" smtClean="0"/>
              <a:t>Aimed</a:t>
            </a:r>
            <a:r>
              <a:rPr lang="nl-NL" sz="2600" dirty="0" smtClean="0"/>
              <a:t> at </a:t>
            </a:r>
            <a:r>
              <a:rPr lang="nl-NL" sz="2600" dirty="0" err="1" smtClean="0"/>
              <a:t>bringing</a:t>
            </a:r>
            <a:r>
              <a:rPr lang="nl-NL" sz="2600" dirty="0" smtClean="0"/>
              <a:t> down non-</a:t>
            </a:r>
            <a:r>
              <a:rPr lang="nl-NL" sz="2600" dirty="0" err="1" smtClean="0"/>
              <a:t>trade</a:t>
            </a:r>
            <a:r>
              <a:rPr lang="nl-NL" sz="2600" dirty="0" smtClean="0"/>
              <a:t> </a:t>
            </a:r>
            <a:r>
              <a:rPr lang="nl-NL" sz="2600" dirty="0" err="1" smtClean="0"/>
              <a:t>barriers</a:t>
            </a:r>
            <a:r>
              <a:rPr lang="nl-NL" sz="2600" dirty="0" smtClean="0"/>
              <a:t> </a:t>
            </a:r>
            <a:r>
              <a:rPr lang="nl-NL" sz="2600" dirty="0" err="1" smtClean="0"/>
              <a:t>and</a:t>
            </a:r>
            <a:r>
              <a:rPr lang="nl-NL" sz="2600" dirty="0" smtClean="0"/>
              <a:t> </a:t>
            </a:r>
            <a:r>
              <a:rPr lang="nl-NL" sz="2600" dirty="0" err="1" smtClean="0"/>
              <a:t>liberalisation</a:t>
            </a:r>
            <a:r>
              <a:rPr lang="nl-NL" sz="2600" dirty="0" smtClean="0"/>
              <a:t> of </a:t>
            </a:r>
            <a:r>
              <a:rPr lang="nl-NL" sz="2600" dirty="0" err="1" smtClean="0"/>
              <a:t>goods</a:t>
            </a:r>
            <a:r>
              <a:rPr lang="nl-NL" sz="2600" dirty="0" smtClean="0"/>
              <a:t>, services, investment </a:t>
            </a:r>
            <a:r>
              <a:rPr lang="nl-NL" sz="2600" dirty="0" err="1" smtClean="0"/>
              <a:t>and</a:t>
            </a:r>
            <a:r>
              <a:rPr lang="nl-NL" sz="2600" dirty="0" smtClean="0"/>
              <a:t> public </a:t>
            </a:r>
            <a:r>
              <a:rPr lang="nl-NL" sz="2600" dirty="0" err="1" smtClean="0"/>
              <a:t>procurement</a:t>
            </a:r>
            <a:endParaRPr lang="nl-NL" sz="2600" dirty="0" smtClean="0"/>
          </a:p>
          <a:p>
            <a:pPr marL="0" indent="0">
              <a:buNone/>
            </a:pPr>
            <a:endParaRPr lang="nl-NL" sz="2600" dirty="0" smtClean="0"/>
          </a:p>
          <a:p>
            <a:pPr marL="514350" indent="-514350">
              <a:buFont typeface="+mj-lt"/>
              <a:buAutoNum type="romanUcPeriod"/>
            </a:pPr>
            <a:r>
              <a:rPr lang="nl-NL" sz="2600" dirty="0" err="1" smtClean="0"/>
              <a:t>Limits</a:t>
            </a:r>
            <a:r>
              <a:rPr lang="nl-NL" sz="2600" dirty="0" smtClean="0"/>
              <a:t> public policy </a:t>
            </a:r>
            <a:r>
              <a:rPr lang="nl-NL" sz="2600" dirty="0" err="1" smtClean="0"/>
              <a:t>space</a:t>
            </a:r>
            <a:r>
              <a:rPr lang="nl-NL" sz="2600" dirty="0" smtClean="0"/>
              <a:t> </a:t>
            </a:r>
          </a:p>
          <a:p>
            <a:pPr marL="514350" indent="-514350">
              <a:buFont typeface="+mj-lt"/>
              <a:buAutoNum type="romanUcPeriod"/>
            </a:pPr>
            <a:r>
              <a:rPr lang="nl-NL" sz="2600" dirty="0" smtClean="0"/>
              <a:t>Poses </a:t>
            </a:r>
            <a:r>
              <a:rPr lang="nl-NL" sz="2600" dirty="0" err="1" smtClean="0"/>
              <a:t>threat</a:t>
            </a:r>
            <a:r>
              <a:rPr lang="nl-NL" sz="2600" dirty="0" smtClean="0"/>
              <a:t> </a:t>
            </a:r>
            <a:r>
              <a:rPr lang="nl-NL" sz="2600" dirty="0" err="1" smtClean="0"/>
              <a:t>to</a:t>
            </a:r>
            <a:r>
              <a:rPr lang="nl-NL" sz="2600" dirty="0" smtClean="0"/>
              <a:t> public budgets</a:t>
            </a:r>
          </a:p>
          <a:p>
            <a:pPr marL="514350" indent="-514350">
              <a:buFont typeface="+mj-lt"/>
              <a:buAutoNum type="romanUcPeriod"/>
            </a:pPr>
            <a:r>
              <a:rPr lang="nl-NL" sz="2600" dirty="0" err="1" smtClean="0"/>
              <a:t>Dubious</a:t>
            </a:r>
            <a:r>
              <a:rPr lang="nl-NL" sz="2600" dirty="0" smtClean="0"/>
              <a:t> </a:t>
            </a:r>
            <a:r>
              <a:rPr lang="nl-NL" sz="2600" dirty="0" err="1" smtClean="0"/>
              <a:t>economic</a:t>
            </a:r>
            <a:r>
              <a:rPr lang="nl-NL" sz="2600" dirty="0" smtClean="0"/>
              <a:t> benefits</a:t>
            </a:r>
            <a:endParaRPr lang="nl-NL" sz="2600" dirty="0" smtClean="0"/>
          </a:p>
        </p:txBody>
      </p:sp>
    </p:spTree>
    <p:extLst>
      <p:ext uri="{BB962C8B-B14F-4D97-AF65-F5344CB8AC3E}">
        <p14:creationId xmlns:p14="http://schemas.microsoft.com/office/powerpoint/2010/main" val="2589827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73050"/>
            <a:ext cx="8291264" cy="923702"/>
          </a:xfrm>
        </p:spPr>
        <p:txBody>
          <a:bodyPr>
            <a:normAutofit/>
          </a:bodyPr>
          <a:lstStyle/>
          <a:p>
            <a:r>
              <a:rPr lang="nl-NL" sz="4400" dirty="0" smtClean="0"/>
              <a:t>Take action</a:t>
            </a:r>
            <a:endParaRPr lang="nl-NL" sz="4400" dirty="0"/>
          </a:p>
        </p:txBody>
      </p:sp>
      <p:sp>
        <p:nvSpPr>
          <p:cNvPr id="9" name="Tijdelijke aanduiding voor tekst 8"/>
          <p:cNvSpPr>
            <a:spLocks noGrp="1"/>
          </p:cNvSpPr>
          <p:nvPr>
            <p:ph type="body" sz="half" idx="2"/>
          </p:nvPr>
        </p:nvSpPr>
        <p:spPr>
          <a:xfrm>
            <a:off x="107503" y="1196752"/>
            <a:ext cx="3672409" cy="4691063"/>
          </a:xfrm>
        </p:spPr>
        <p:txBody>
          <a:bodyPr/>
          <a:lstStyle/>
          <a:p>
            <a:r>
              <a:rPr lang="en-US" sz="2800" dirty="0" smtClean="0"/>
              <a:t>Support the self-</a:t>
            </a:r>
            <a:r>
              <a:rPr lang="en-US" sz="2800" dirty="0" err="1" smtClean="0"/>
              <a:t>organised</a:t>
            </a:r>
            <a:r>
              <a:rPr lang="en-US" sz="2800" dirty="0" smtClean="0"/>
              <a:t> Stop-TTIP European Citizens’ Initiative </a:t>
            </a:r>
          </a:p>
          <a:p>
            <a:r>
              <a:rPr lang="en-US" sz="2800" dirty="0" smtClean="0"/>
              <a:t>Sign now at:</a:t>
            </a:r>
          </a:p>
          <a:p>
            <a:r>
              <a:rPr lang="nl-NL" sz="2400" dirty="0" smtClean="0">
                <a:hlinkClick r:id="rId2"/>
              </a:rPr>
              <a:t>https://stop-ttip.org/sign/</a:t>
            </a:r>
            <a:r>
              <a:rPr lang="nl-NL" sz="2400" dirty="0" smtClean="0"/>
              <a:t> </a:t>
            </a:r>
            <a:endParaRPr lang="nl-NL" sz="2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40" y="4077072"/>
            <a:ext cx="2454764" cy="245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jdelijke aanduiding voor inhoud 9"/>
          <p:cNvSpPr>
            <a:spLocks noGrp="1"/>
          </p:cNvSpPr>
          <p:nvPr>
            <p:ph idx="1"/>
          </p:nvPr>
        </p:nvSpPr>
        <p:spPr>
          <a:xfrm>
            <a:off x="3575050" y="273050"/>
            <a:ext cx="5389438" cy="6396310"/>
          </a:xfrm>
        </p:spPr>
        <p:txBody>
          <a:bodyPr>
            <a:normAutofit fontScale="70000" lnSpcReduction="20000"/>
          </a:bodyPr>
          <a:lstStyle/>
          <a:p>
            <a:pPr marL="0" indent="0" fontAlgn="base">
              <a:buNone/>
            </a:pPr>
            <a:r>
              <a:rPr lang="en-US" b="1" dirty="0" smtClean="0">
                <a:solidFill>
                  <a:srgbClr val="C00000"/>
                </a:solidFill>
              </a:rPr>
              <a:t>We </a:t>
            </a:r>
            <a:r>
              <a:rPr lang="en-US" b="1" dirty="0">
                <a:solidFill>
                  <a:srgbClr val="C00000"/>
                </a:solidFill>
              </a:rPr>
              <a:t>call on the institutions of the European Union and its member states to stop the negotiations with the USA on the Transatlantic Trade and Investment Partnership (TTIP) and not to ratify the Comprehensive Economic and Trade Agreement (CETA) with Canada.</a:t>
            </a:r>
            <a:endParaRPr lang="en-US" dirty="0">
              <a:solidFill>
                <a:srgbClr val="C00000"/>
              </a:solidFill>
            </a:endParaRPr>
          </a:p>
          <a:p>
            <a:pPr marL="0" indent="0" fontAlgn="base">
              <a:buNone/>
            </a:pPr>
            <a:endParaRPr lang="en-US" b="1" i="1" dirty="0" smtClean="0">
              <a:solidFill>
                <a:srgbClr val="C00000"/>
              </a:solidFill>
            </a:endParaRPr>
          </a:p>
          <a:p>
            <a:pPr marL="0" indent="0" fontAlgn="base">
              <a:buNone/>
            </a:pPr>
            <a:r>
              <a:rPr lang="en-US" b="1" i="1" dirty="0" smtClean="0">
                <a:solidFill>
                  <a:srgbClr val="C00000"/>
                </a:solidFill>
              </a:rPr>
              <a:t>Main </a:t>
            </a:r>
            <a:r>
              <a:rPr lang="en-US" b="1" i="1" dirty="0">
                <a:solidFill>
                  <a:srgbClr val="C00000"/>
                </a:solidFill>
              </a:rPr>
              <a:t>objectives:</a:t>
            </a:r>
            <a:r>
              <a:rPr lang="en-US" dirty="0">
                <a:solidFill>
                  <a:srgbClr val="C00000"/>
                </a:solidFill>
              </a:rPr>
              <a:t> </a:t>
            </a:r>
          </a:p>
          <a:p>
            <a:pPr marL="0" indent="0" fontAlgn="base">
              <a:buNone/>
            </a:pPr>
            <a:r>
              <a:rPr lang="en-US" dirty="0">
                <a:solidFill>
                  <a:srgbClr val="C00000"/>
                </a:solidFill>
              </a:rPr>
              <a:t>We want to prevent TTIP and CETA because they include several critical issues such as investor-state dispute settlement and rules on regulatory cooperation that pose a threat to democracy and the rule of law. We want to prevent lowering of standards concerning employment, social, environmental, privacy and consumers and the deregulation of public services (such as water) and cultural assets from being deregulated in non-transparent negotiations. The ECI supports an alternative trade and investment policy in the EU.</a:t>
            </a:r>
          </a:p>
          <a:p>
            <a:endParaRPr lang="nl-NL" dirty="0"/>
          </a:p>
        </p:txBody>
      </p:sp>
    </p:spTree>
    <p:extLst>
      <p:ext uri="{BB962C8B-B14F-4D97-AF65-F5344CB8AC3E}">
        <p14:creationId xmlns:p14="http://schemas.microsoft.com/office/powerpoint/2010/main" val="2262054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62000" y="685800"/>
            <a:ext cx="7543800" cy="5839544"/>
          </a:xfrm>
        </p:spPr>
        <p:txBody>
          <a:bodyPr>
            <a:normAutofit fontScale="62500" lnSpcReduction="20000"/>
          </a:bodyPr>
          <a:lstStyle/>
          <a:p>
            <a:r>
              <a:rPr lang="en-US" sz="5100" dirty="0" smtClean="0"/>
              <a:t>Non-tariff measures </a:t>
            </a:r>
            <a:r>
              <a:rPr lang="en-US" sz="5100" dirty="0"/>
              <a:t>involve standards and labelling requirements for different products and are put in place to protect public health as well as the environment.</a:t>
            </a:r>
          </a:p>
          <a:p>
            <a:r>
              <a:rPr lang="en-US" sz="5100" dirty="0" smtClean="0"/>
              <a:t>Non-tariff measures such as regulations, taxes and subsidies, </a:t>
            </a:r>
            <a:r>
              <a:rPr lang="en-US" sz="5100" dirty="0"/>
              <a:t>are employed by the Government to increase national welfare </a:t>
            </a:r>
            <a:r>
              <a:rPr lang="en-US" sz="5100" dirty="0" smtClean="0"/>
              <a:t>and achieve public policy objectives.</a:t>
            </a:r>
          </a:p>
          <a:p>
            <a:r>
              <a:rPr lang="en-US" sz="5100" dirty="0"/>
              <a:t>Many </a:t>
            </a:r>
            <a:r>
              <a:rPr lang="en-US" sz="5100" dirty="0" smtClean="0"/>
              <a:t>non-tariff measures </a:t>
            </a:r>
            <a:r>
              <a:rPr lang="en-US" sz="5100" dirty="0"/>
              <a:t>may restrict trade but can improve welfare in the presence of negative externalities</a:t>
            </a:r>
            <a:r>
              <a:rPr lang="en-US" sz="4000" dirty="0"/>
              <a:t/>
            </a:r>
            <a:br>
              <a:rPr lang="en-US" sz="4000" dirty="0"/>
            </a:br>
            <a:r>
              <a:rPr lang="en-US" dirty="0"/>
              <a:t/>
            </a:r>
            <a:br>
              <a:rPr lang="en-US" dirty="0"/>
            </a:br>
            <a:r>
              <a:rPr lang="en-US" dirty="0"/>
              <a:t/>
            </a:r>
            <a:br>
              <a:rPr lang="en-US" dirty="0"/>
            </a:br>
            <a:r>
              <a:rPr lang="en-US" dirty="0"/>
              <a:t/>
            </a:r>
            <a:br>
              <a:rPr lang="en-US" dirty="0"/>
            </a:br>
            <a:endParaRPr lang="nl-NL" dirty="0"/>
          </a:p>
        </p:txBody>
      </p:sp>
    </p:spTree>
    <p:extLst>
      <p:ext uri="{BB962C8B-B14F-4D97-AF65-F5344CB8AC3E}">
        <p14:creationId xmlns:p14="http://schemas.microsoft.com/office/powerpoint/2010/main" val="833454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404664"/>
            <a:ext cx="6781800" cy="792088"/>
          </a:xfrm>
        </p:spPr>
        <p:txBody>
          <a:bodyPr>
            <a:normAutofit/>
          </a:bodyPr>
          <a:lstStyle/>
          <a:p>
            <a:r>
              <a:rPr lang="nl-NL" sz="3600" b="1" dirty="0" err="1" smtClean="0"/>
              <a:t>Disturbing</a:t>
            </a:r>
            <a:r>
              <a:rPr lang="nl-NL" sz="3600" b="1" dirty="0" smtClean="0"/>
              <a:t> </a:t>
            </a:r>
            <a:r>
              <a:rPr lang="nl-NL" sz="3600" b="1" dirty="0"/>
              <a:t>business bias</a:t>
            </a:r>
            <a:endParaRPr lang="nl-NL" sz="3600" dirty="0"/>
          </a:p>
        </p:txBody>
      </p:sp>
      <p:sp>
        <p:nvSpPr>
          <p:cNvPr id="3" name="Tijdelijke aanduiding voor inhoud 2"/>
          <p:cNvSpPr>
            <a:spLocks noGrp="1"/>
          </p:cNvSpPr>
          <p:nvPr>
            <p:ph idx="1"/>
          </p:nvPr>
        </p:nvSpPr>
        <p:spPr>
          <a:xfrm>
            <a:off x="467544" y="1340767"/>
            <a:ext cx="8136904" cy="4896545"/>
          </a:xfrm>
        </p:spPr>
        <p:txBody>
          <a:bodyPr>
            <a:normAutofit/>
          </a:bodyPr>
          <a:lstStyle/>
          <a:p>
            <a:pPr marL="0" indent="0">
              <a:buNone/>
            </a:pPr>
            <a:r>
              <a:rPr lang="nl-NL" dirty="0" err="1" smtClean="0"/>
              <a:t>Watchdog</a:t>
            </a:r>
            <a:r>
              <a:rPr lang="nl-NL" dirty="0" smtClean="0"/>
              <a:t> Corporate Europe </a:t>
            </a:r>
            <a:r>
              <a:rPr lang="nl-NL" dirty="0" err="1" smtClean="0"/>
              <a:t>Observatory</a:t>
            </a:r>
            <a:r>
              <a:rPr lang="nl-NL" dirty="0" smtClean="0"/>
              <a:t> found out: </a:t>
            </a:r>
          </a:p>
          <a:p>
            <a:r>
              <a:rPr lang="en-US" dirty="0" smtClean="0"/>
              <a:t>93</a:t>
            </a:r>
            <a:r>
              <a:rPr lang="en-US" dirty="0"/>
              <a:t>% of the Commission’s meetings with stakeholders during the preparations of the EU-US free trade talks were with big </a:t>
            </a:r>
            <a:r>
              <a:rPr lang="en-US" dirty="0" smtClean="0"/>
              <a:t>business </a:t>
            </a:r>
          </a:p>
          <a:p>
            <a:r>
              <a:rPr lang="en-US" dirty="0" smtClean="0"/>
              <a:t>The </a:t>
            </a:r>
            <a:r>
              <a:rPr lang="en-US" dirty="0"/>
              <a:t>most frequent guests at DG </a:t>
            </a:r>
            <a:r>
              <a:rPr lang="en-US" dirty="0" smtClean="0"/>
              <a:t>Trade included: </a:t>
            </a:r>
          </a:p>
          <a:p>
            <a:pPr lvl="2"/>
            <a:r>
              <a:rPr lang="en-US" dirty="0" err="1" smtClean="0"/>
              <a:t>BusinessEurope</a:t>
            </a:r>
            <a:endParaRPr lang="en-US" dirty="0" smtClean="0"/>
          </a:p>
          <a:p>
            <a:pPr lvl="2"/>
            <a:r>
              <a:rPr lang="en-US" dirty="0" smtClean="0"/>
              <a:t>US </a:t>
            </a:r>
            <a:r>
              <a:rPr lang="en-US" dirty="0"/>
              <a:t>Chamber of Commerce, </a:t>
            </a:r>
            <a:endParaRPr lang="en-US" dirty="0" smtClean="0"/>
          </a:p>
          <a:p>
            <a:pPr lvl="2"/>
            <a:r>
              <a:rPr lang="en-US" dirty="0" smtClean="0"/>
              <a:t>European </a:t>
            </a:r>
            <a:r>
              <a:rPr lang="en-US" dirty="0"/>
              <a:t>Services Forum </a:t>
            </a:r>
          </a:p>
          <a:p>
            <a:pPr lvl="2"/>
            <a:r>
              <a:rPr lang="en-US" dirty="0" smtClean="0"/>
              <a:t>Transatlantic </a:t>
            </a:r>
            <a:r>
              <a:rPr lang="en-US" dirty="0"/>
              <a:t>Business </a:t>
            </a:r>
            <a:r>
              <a:rPr lang="en-US" dirty="0" smtClean="0"/>
              <a:t>Council</a:t>
            </a:r>
          </a:p>
          <a:p>
            <a:r>
              <a:rPr lang="en-US" dirty="0" smtClean="0"/>
              <a:t>There </a:t>
            </a:r>
            <a:r>
              <a:rPr lang="en-US" dirty="0"/>
              <a:t>were also numerous meetings with the arms industry, banking, medical technology, food, pharma and chemical lobbies.</a:t>
            </a:r>
            <a:endParaRPr lang="nl-NL" dirty="0"/>
          </a:p>
        </p:txBody>
      </p:sp>
    </p:spTree>
    <p:extLst>
      <p:ext uri="{BB962C8B-B14F-4D97-AF65-F5344CB8AC3E}">
        <p14:creationId xmlns:p14="http://schemas.microsoft.com/office/powerpoint/2010/main" val="1368469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7362" name="Rectangle 2"/>
          <p:cNvSpPr>
            <a:spLocks noGrp="1" noChangeArrowheads="1"/>
          </p:cNvSpPr>
          <p:nvPr>
            <p:ph type="ctrTitle"/>
          </p:nvPr>
        </p:nvSpPr>
        <p:spPr>
          <a:xfrm>
            <a:off x="684213" y="336550"/>
            <a:ext cx="7772400" cy="501650"/>
          </a:xfrm>
        </p:spPr>
        <p:txBody>
          <a:bodyPr>
            <a:normAutofit fontScale="90000"/>
          </a:bodyPr>
          <a:lstStyle/>
          <a:p>
            <a:pPr algn="ctr" eaLnBrk="1" fontAlgn="auto" hangingPunct="1">
              <a:spcAft>
                <a:spcPts val="0"/>
              </a:spcAft>
              <a:defRPr/>
            </a:pPr>
            <a:r>
              <a:rPr lang="en-US" sz="2600" dirty="0" smtClean="0"/>
              <a:t>THEORY UNDERLYING EXPECTATIONS OF ARBITRATOR BIAS</a:t>
            </a:r>
            <a:endParaRPr lang="en-CA" sz="2600" dirty="0" smtClean="0"/>
          </a:p>
        </p:txBody>
      </p:sp>
      <p:sp>
        <p:nvSpPr>
          <p:cNvPr id="14339" name="Rectangle 3"/>
          <p:cNvSpPr>
            <a:spLocks noGrp="1" noChangeArrowheads="1"/>
          </p:cNvSpPr>
          <p:nvPr>
            <p:ph type="subTitle" idx="1"/>
          </p:nvPr>
        </p:nvSpPr>
        <p:spPr>
          <a:xfrm>
            <a:off x="609600" y="1219200"/>
            <a:ext cx="8001000" cy="4038600"/>
          </a:xfrm>
        </p:spPr>
        <p:txBody>
          <a:bodyPr>
            <a:normAutofit fontScale="92500" lnSpcReduction="20000"/>
          </a:bodyPr>
          <a:lstStyle/>
          <a:p>
            <a:pPr marL="457200" indent="-457200" eaLnBrk="1" hangingPunct="1">
              <a:buFont typeface="Arial" panose="020B0604020202020204" pitchFamily="34" charset="0"/>
              <a:buChar char="•"/>
              <a:defRPr/>
            </a:pPr>
            <a:r>
              <a:rPr lang="en-US" sz="2400" dirty="0" smtClean="0"/>
              <a:t>investment </a:t>
            </a:r>
            <a:r>
              <a:rPr lang="en-US" sz="2400" dirty="0"/>
              <a:t>treaty arbitration </a:t>
            </a:r>
            <a:r>
              <a:rPr lang="en-US" sz="2400" dirty="0" smtClean="0"/>
              <a:t>does </a:t>
            </a:r>
            <a:r>
              <a:rPr lang="en-US" sz="2400" dirty="0"/>
              <a:t>not </a:t>
            </a:r>
            <a:r>
              <a:rPr lang="en-US" sz="2400" dirty="0" smtClean="0"/>
              <a:t>incorporate the usual institutional safeguards </a:t>
            </a:r>
            <a:r>
              <a:rPr lang="en-US" sz="2400" dirty="0"/>
              <a:t>of judicial </a:t>
            </a:r>
            <a:r>
              <a:rPr lang="en-US" sz="2400" dirty="0" smtClean="0"/>
              <a:t>independence</a:t>
            </a:r>
            <a:endParaRPr lang="en-US" sz="2400" dirty="0"/>
          </a:p>
          <a:p>
            <a:pPr marL="800100" lvl="1" indent="-342900" algn="l" eaLnBrk="1" hangingPunct="1">
              <a:buFont typeface="Arial" panose="020B0604020202020204" pitchFamily="34" charset="0"/>
              <a:buChar char="•"/>
              <a:defRPr/>
            </a:pPr>
            <a:endParaRPr lang="en-US" sz="700" dirty="0" smtClean="0"/>
          </a:p>
          <a:p>
            <a:pPr marL="800100" lvl="1" indent="-342900" algn="l" eaLnBrk="1" hangingPunct="1">
              <a:buFont typeface="Arial" panose="020B0604020202020204" pitchFamily="34" charset="0"/>
              <a:buChar char="•"/>
              <a:defRPr/>
            </a:pPr>
            <a:r>
              <a:rPr lang="en-US" sz="2100" dirty="0" smtClean="0"/>
              <a:t>no </a:t>
            </a:r>
            <a:r>
              <a:rPr lang="en-US" sz="2100" dirty="0"/>
              <a:t>judicial security of </a:t>
            </a:r>
            <a:r>
              <a:rPr lang="en-US" sz="2100" dirty="0" smtClean="0"/>
              <a:t>tenure</a:t>
            </a:r>
            <a:endParaRPr lang="en-US" sz="2100" dirty="0"/>
          </a:p>
          <a:p>
            <a:pPr marL="800100" lvl="1" indent="-342900" algn="l" eaLnBrk="1" hangingPunct="1">
              <a:buFont typeface="Arial" panose="020B0604020202020204" pitchFamily="34" charset="0"/>
              <a:buChar char="•"/>
              <a:defRPr/>
            </a:pPr>
            <a:r>
              <a:rPr lang="en-US" sz="2100" dirty="0"/>
              <a:t>no prohibitions on outside remuneration by the judge</a:t>
            </a:r>
          </a:p>
          <a:p>
            <a:pPr marL="800100" lvl="1" indent="-342900" algn="l" eaLnBrk="1" hangingPunct="1">
              <a:buFont typeface="Arial" panose="020B0604020202020204" pitchFamily="34" charset="0"/>
              <a:buChar char="•"/>
              <a:defRPr/>
            </a:pPr>
            <a:r>
              <a:rPr lang="en-US" sz="2100" dirty="0"/>
              <a:t>no objective method of appointment to specific </a:t>
            </a:r>
            <a:r>
              <a:rPr lang="en-US" sz="2100" dirty="0" smtClean="0"/>
              <a:t>cases</a:t>
            </a:r>
            <a:endParaRPr lang="en-US" sz="2100" dirty="0"/>
          </a:p>
          <a:p>
            <a:pPr marL="800100" lvl="1" indent="-342900" algn="l" eaLnBrk="1" hangingPunct="1">
              <a:buFont typeface="Arial" panose="020B0604020202020204" pitchFamily="34" charset="0"/>
              <a:buChar char="•"/>
              <a:defRPr/>
            </a:pPr>
            <a:r>
              <a:rPr lang="en-US" sz="2100" dirty="0"/>
              <a:t>no open court principle</a:t>
            </a:r>
          </a:p>
          <a:p>
            <a:pPr marL="800100" lvl="1" indent="-342900" algn="l" eaLnBrk="1" hangingPunct="1">
              <a:buFont typeface="Arial" panose="020B0604020202020204" pitchFamily="34" charset="0"/>
              <a:buChar char="•"/>
              <a:defRPr/>
            </a:pPr>
            <a:endParaRPr lang="en-US" sz="700" dirty="0" smtClean="0"/>
          </a:p>
          <a:p>
            <a:pPr marL="342900" indent="-342900" eaLnBrk="1" hangingPunct="1">
              <a:buFont typeface="Arial" panose="020B0604020202020204" pitchFamily="34" charset="0"/>
              <a:buChar char="•"/>
              <a:defRPr/>
            </a:pPr>
            <a:r>
              <a:rPr lang="en-US" sz="2400" dirty="0"/>
              <a:t>i</a:t>
            </a:r>
            <a:r>
              <a:rPr lang="en-US" sz="2400" dirty="0" smtClean="0"/>
              <a:t>nvestment treaty arbitration is </a:t>
            </a:r>
            <a:r>
              <a:rPr lang="en-US" sz="2400" dirty="0"/>
              <a:t>uniquely </a:t>
            </a:r>
            <a:r>
              <a:rPr lang="en-US" sz="2400" dirty="0" smtClean="0"/>
              <a:t>asymmetrical and </a:t>
            </a:r>
            <a:r>
              <a:rPr lang="en-US" sz="2400" dirty="0"/>
              <a:t>insulated from judicial review</a:t>
            </a:r>
          </a:p>
          <a:p>
            <a:pPr marL="342900" indent="-342900" eaLnBrk="1" hangingPunct="1">
              <a:buFont typeface="Arial" panose="020B0604020202020204" pitchFamily="34" charset="0"/>
              <a:buChar char="•"/>
              <a:defRPr/>
            </a:pPr>
            <a:endParaRPr lang="en-US" sz="700" dirty="0" smtClean="0"/>
          </a:p>
          <a:p>
            <a:pPr marL="342900" indent="-342900" eaLnBrk="1" hangingPunct="1">
              <a:buFont typeface="Arial" panose="020B0604020202020204" pitchFamily="34" charset="0"/>
              <a:buChar char="•"/>
              <a:defRPr/>
            </a:pPr>
            <a:r>
              <a:rPr lang="en-US" sz="2400" dirty="0" smtClean="0"/>
              <a:t>founds perceptions of arbitrator dependence on prospective claimants, default appointing authorities, gatekeepers in the arbitration industry, and treaty rule-makers</a:t>
            </a:r>
            <a:endParaRPr lang="en-US" sz="2400" dirty="0"/>
          </a:p>
        </p:txBody>
      </p:sp>
      <p:sp>
        <p:nvSpPr>
          <p:cNvPr id="19460" name="Rectangle 4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fld id="{7B217059-3D30-4395-BA14-62DA448E1B39}" type="slidenum">
              <a:rPr lang="en-CA" altLang="en-US" sz="1400" smtClean="0">
                <a:solidFill>
                  <a:srgbClr val="EBDDC3"/>
                </a:solidFill>
                <a:latin typeface="Arial" charset="0"/>
              </a:rPr>
              <a:pPr eaLnBrk="1" hangingPunct="1">
                <a:spcBef>
                  <a:spcPct val="0"/>
                </a:spcBef>
                <a:buClrTx/>
                <a:buSzTx/>
                <a:buFontTx/>
                <a:buNone/>
              </a:pPr>
              <a:t>5</a:t>
            </a:fld>
            <a:endParaRPr lang="en-CA" altLang="en-US" sz="1400" smtClean="0">
              <a:solidFill>
                <a:srgbClr val="EBDDC3"/>
              </a:solidFill>
              <a:latin typeface="Arial" charset="0"/>
            </a:endParaRPr>
          </a:p>
        </p:txBody>
      </p:sp>
    </p:spTree>
    <p:extLst>
      <p:ext uri="{BB962C8B-B14F-4D97-AF65-F5344CB8AC3E}">
        <p14:creationId xmlns:p14="http://schemas.microsoft.com/office/powerpoint/2010/main" val="2098358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normAutofit/>
          </a:bodyPr>
          <a:lstStyle/>
          <a:p>
            <a:r>
              <a:rPr lang="nl-NL" sz="3000" b="1" dirty="0" smtClean="0"/>
              <a:t>Total </a:t>
            </a:r>
            <a:r>
              <a:rPr lang="nl-NL" sz="3000" b="1" dirty="0" err="1" smtClean="0"/>
              <a:t>investor</a:t>
            </a:r>
            <a:r>
              <a:rPr lang="nl-NL" sz="3000" b="1" dirty="0" smtClean="0"/>
              <a:t>-state cases </a:t>
            </a:r>
            <a:r>
              <a:rPr lang="nl-NL" sz="3000" b="1" dirty="0" err="1" smtClean="0"/>
              <a:t>reached</a:t>
            </a:r>
            <a:r>
              <a:rPr lang="nl-NL" sz="3000" b="1" dirty="0" smtClean="0"/>
              <a:t> 568 in 2013</a:t>
            </a:r>
            <a:endParaRPr lang="nl-NL" sz="3000" b="1" dirty="0"/>
          </a:p>
        </p:txBody>
      </p:sp>
      <p:sp>
        <p:nvSpPr>
          <p:cNvPr id="3" name="Ondertitel 2"/>
          <p:cNvSpPr>
            <a:spLocks noGrp="1"/>
          </p:cNvSpPr>
          <p:nvPr>
            <p:ph type="subTitle" idx="1"/>
          </p:nvPr>
        </p:nvSpPr>
        <p:spPr/>
        <p:txBody>
          <a:bodyPr/>
          <a:lstStyle/>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06275"/>
            <a:ext cx="6912768" cy="421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51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24" y="332656"/>
            <a:ext cx="8307040" cy="623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65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332656"/>
            <a:ext cx="7772400" cy="866527"/>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chemeClr val="accent2"/>
                </a:solidFill>
                <a:effectLst/>
                <a:uLnTx/>
                <a:uFillTx/>
              </a:rPr>
              <a:t>ISDS - cases</a:t>
            </a:r>
          </a:p>
        </p:txBody>
      </p:sp>
      <p:sp>
        <p:nvSpPr>
          <p:cNvPr id="3" name="Ondertitel 2"/>
          <p:cNvSpPr>
            <a:spLocks noGrp="1"/>
          </p:cNvSpPr>
          <p:nvPr>
            <p:ph type="subTitle" idx="1"/>
          </p:nvPr>
        </p:nvSpPr>
        <p:spPr>
          <a:xfrm>
            <a:off x="395536" y="1196752"/>
            <a:ext cx="8352928" cy="5400600"/>
          </a:xfrm>
        </p:spPr>
        <p:txBody>
          <a:bodyPr>
            <a:normAutofit fontScale="77500" lnSpcReduction="20000"/>
          </a:bodyPr>
          <a:lstStyle/>
          <a:p>
            <a:r>
              <a:rPr lang="en-US" altLang="nl-NL" sz="2800" b="1" i="1" dirty="0" smtClean="0">
                <a:solidFill>
                  <a:schemeClr val="accent2"/>
                </a:solidFill>
              </a:rPr>
              <a:t>Corporations versus public health</a:t>
            </a:r>
            <a:r>
              <a:rPr lang="en-US" altLang="nl-NL" sz="2800" b="1" i="1" dirty="0" smtClean="0">
                <a:solidFill>
                  <a:schemeClr val="tx1"/>
                </a:solidFill>
              </a:rPr>
              <a:t> </a:t>
            </a:r>
          </a:p>
          <a:p>
            <a:pPr marL="457200" indent="-457200">
              <a:buFontTx/>
              <a:buChar char="-"/>
            </a:pPr>
            <a:r>
              <a:rPr lang="en-US" altLang="nl-NL" sz="2800" b="1" dirty="0" smtClean="0">
                <a:solidFill>
                  <a:schemeClr val="tx1"/>
                </a:solidFill>
              </a:rPr>
              <a:t>Philip Morris v. Uruguay and Australia</a:t>
            </a:r>
          </a:p>
          <a:p>
            <a:pPr marL="457200" indent="-457200">
              <a:buFontTx/>
              <a:buChar char="-"/>
            </a:pPr>
            <a:r>
              <a:rPr lang="en-US" altLang="nl-NL" sz="2800" b="1" dirty="0" err="1" smtClean="0">
                <a:solidFill>
                  <a:schemeClr val="tx1"/>
                </a:solidFill>
              </a:rPr>
              <a:t>Achmea</a:t>
            </a:r>
            <a:r>
              <a:rPr lang="en-US" altLang="nl-NL" sz="2800" b="1" dirty="0" smtClean="0">
                <a:solidFill>
                  <a:schemeClr val="tx1"/>
                </a:solidFill>
              </a:rPr>
              <a:t> v. the Slovak Republic</a:t>
            </a:r>
          </a:p>
          <a:p>
            <a:endParaRPr lang="en-US" altLang="nl-NL" sz="2800" b="1" dirty="0" smtClean="0">
              <a:solidFill>
                <a:schemeClr val="tx1"/>
              </a:solidFill>
            </a:endParaRPr>
          </a:p>
          <a:p>
            <a:r>
              <a:rPr lang="en-US" altLang="nl-NL" sz="2800" b="1" i="1" dirty="0" smtClean="0">
                <a:solidFill>
                  <a:schemeClr val="accent2"/>
                </a:solidFill>
              </a:rPr>
              <a:t>Corporations versus nuclear energy</a:t>
            </a:r>
            <a:r>
              <a:rPr lang="en-US" altLang="nl-NL" sz="2800" b="1" i="1" dirty="0" smtClean="0">
                <a:solidFill>
                  <a:schemeClr val="tx1"/>
                </a:solidFill>
              </a:rPr>
              <a:t> </a:t>
            </a:r>
          </a:p>
          <a:p>
            <a:r>
              <a:rPr lang="en-US" altLang="nl-NL" sz="2800" b="1" i="1" dirty="0" smtClean="0">
                <a:solidFill>
                  <a:schemeClr val="tx1"/>
                </a:solidFill>
              </a:rPr>
              <a:t>- </a:t>
            </a:r>
            <a:r>
              <a:rPr lang="en-US" altLang="nl-NL" sz="2800" b="1" dirty="0" err="1" smtClean="0">
                <a:solidFill>
                  <a:schemeClr val="tx1"/>
                </a:solidFill>
              </a:rPr>
              <a:t>Vattenfall</a:t>
            </a:r>
            <a:r>
              <a:rPr lang="en-US" altLang="nl-NL" sz="2800" b="1" dirty="0" smtClean="0">
                <a:solidFill>
                  <a:schemeClr val="tx1"/>
                </a:solidFill>
              </a:rPr>
              <a:t> v. Germany</a:t>
            </a:r>
          </a:p>
          <a:p>
            <a:endParaRPr lang="en-US" altLang="nl-NL" sz="2800" b="1" dirty="0" smtClean="0">
              <a:solidFill>
                <a:schemeClr val="tx1"/>
              </a:solidFill>
            </a:endParaRPr>
          </a:p>
          <a:p>
            <a:r>
              <a:rPr lang="en-US" altLang="nl-NL" sz="2800" b="1" i="1" dirty="0" smtClean="0">
                <a:solidFill>
                  <a:schemeClr val="accent2"/>
                </a:solidFill>
              </a:rPr>
              <a:t>Corporations versus </a:t>
            </a:r>
            <a:r>
              <a:rPr lang="en-US" altLang="nl-NL" sz="2800" b="1" i="1" dirty="0" err="1" smtClean="0">
                <a:solidFill>
                  <a:schemeClr val="accent2"/>
                </a:solidFill>
              </a:rPr>
              <a:t>labour</a:t>
            </a:r>
            <a:r>
              <a:rPr lang="en-US" altLang="nl-NL" sz="2800" b="1" i="1" dirty="0" smtClean="0">
                <a:solidFill>
                  <a:schemeClr val="accent2"/>
                </a:solidFill>
              </a:rPr>
              <a:t> rights</a:t>
            </a:r>
            <a:r>
              <a:rPr lang="en-US" altLang="nl-NL" sz="2800" b="1" i="1" dirty="0" smtClean="0">
                <a:solidFill>
                  <a:schemeClr val="tx1"/>
                </a:solidFill>
              </a:rPr>
              <a:t>  </a:t>
            </a:r>
          </a:p>
          <a:p>
            <a:r>
              <a:rPr lang="en-US" altLang="nl-NL" sz="2800" b="1" i="1" dirty="0" smtClean="0">
                <a:solidFill>
                  <a:schemeClr val="tx1"/>
                </a:solidFill>
              </a:rPr>
              <a:t>- </a:t>
            </a:r>
            <a:r>
              <a:rPr lang="en-US" altLang="nl-NL" sz="2800" b="1" dirty="0" smtClean="0">
                <a:solidFill>
                  <a:schemeClr val="tx1"/>
                </a:solidFill>
              </a:rPr>
              <a:t>Veolia v. Egypt</a:t>
            </a:r>
          </a:p>
          <a:p>
            <a:endParaRPr lang="en-US" altLang="nl-NL" sz="2800" b="1" dirty="0" smtClean="0">
              <a:solidFill>
                <a:schemeClr val="tx1"/>
              </a:solidFill>
            </a:endParaRPr>
          </a:p>
          <a:p>
            <a:r>
              <a:rPr lang="en-US" altLang="nl-NL" sz="2800" b="1" i="1" dirty="0" smtClean="0">
                <a:solidFill>
                  <a:schemeClr val="accent2"/>
                </a:solidFill>
              </a:rPr>
              <a:t>Corporations versus environmental protection</a:t>
            </a:r>
            <a:r>
              <a:rPr lang="en-US" altLang="nl-NL" sz="2800" b="1" i="1" dirty="0" smtClean="0">
                <a:solidFill>
                  <a:schemeClr val="tx1"/>
                </a:solidFill>
              </a:rPr>
              <a:t> </a:t>
            </a:r>
          </a:p>
          <a:p>
            <a:r>
              <a:rPr lang="en-US" altLang="nl-NL" sz="2800" b="1" i="1" dirty="0" smtClean="0">
                <a:solidFill>
                  <a:schemeClr val="tx1"/>
                </a:solidFill>
              </a:rPr>
              <a:t>-</a:t>
            </a:r>
            <a:r>
              <a:rPr lang="en-US" altLang="nl-NL" sz="2800" b="1" dirty="0" smtClean="0">
                <a:solidFill>
                  <a:schemeClr val="tx1"/>
                </a:solidFill>
              </a:rPr>
              <a:t> Lone Pine v. Canada</a:t>
            </a:r>
          </a:p>
          <a:p>
            <a:endParaRPr lang="en-US" altLang="nl-NL" sz="2800" b="1" dirty="0">
              <a:solidFill>
                <a:schemeClr val="tx1"/>
              </a:solidFill>
            </a:endParaRPr>
          </a:p>
          <a:p>
            <a:r>
              <a:rPr lang="en-US" altLang="nl-NL" sz="2800" b="1" i="1" dirty="0" smtClean="0">
                <a:solidFill>
                  <a:schemeClr val="accent2"/>
                </a:solidFill>
              </a:rPr>
              <a:t>Corporations versus </a:t>
            </a:r>
            <a:r>
              <a:rPr lang="en-US" altLang="nl-NL" sz="2800" b="1" i="1" dirty="0" smtClean="0">
                <a:solidFill>
                  <a:schemeClr val="accent2"/>
                </a:solidFill>
              </a:rPr>
              <a:t>crisis measures/debt </a:t>
            </a:r>
            <a:r>
              <a:rPr lang="en-US" altLang="nl-NL" sz="2800" b="1" i="1" dirty="0" smtClean="0">
                <a:solidFill>
                  <a:schemeClr val="accent2"/>
                </a:solidFill>
              </a:rPr>
              <a:t>restructuring</a:t>
            </a:r>
            <a:r>
              <a:rPr lang="en-US" altLang="nl-NL" sz="2800" b="1" i="1" dirty="0" smtClean="0">
                <a:solidFill>
                  <a:schemeClr val="tx1"/>
                </a:solidFill>
              </a:rPr>
              <a:t> </a:t>
            </a:r>
          </a:p>
          <a:p>
            <a:pPr marL="457200" indent="-457200">
              <a:buFontTx/>
              <a:buChar char="-"/>
            </a:pPr>
            <a:r>
              <a:rPr lang="en-US" altLang="nl-NL" sz="2800" b="1" dirty="0" smtClean="0">
                <a:solidFill>
                  <a:schemeClr val="tx1"/>
                </a:solidFill>
              </a:rPr>
              <a:t>Ping An vs Belgium</a:t>
            </a:r>
          </a:p>
          <a:p>
            <a:pPr marL="457200" indent="-457200">
              <a:buFontTx/>
              <a:buChar char="-"/>
            </a:pPr>
            <a:r>
              <a:rPr lang="en-US" altLang="nl-NL" sz="2800" b="1" dirty="0" err="1" smtClean="0">
                <a:solidFill>
                  <a:schemeClr val="tx1"/>
                </a:solidFill>
              </a:rPr>
              <a:t>Poštová</a:t>
            </a:r>
            <a:r>
              <a:rPr lang="en-US" altLang="nl-NL" sz="2800" b="1" dirty="0" smtClean="0">
                <a:solidFill>
                  <a:schemeClr val="tx1"/>
                </a:solidFill>
              </a:rPr>
              <a:t> </a:t>
            </a:r>
            <a:r>
              <a:rPr lang="en-US" altLang="nl-NL" sz="2800" b="1" dirty="0" smtClean="0">
                <a:solidFill>
                  <a:schemeClr val="tx1"/>
                </a:solidFill>
              </a:rPr>
              <a:t>bank and </a:t>
            </a:r>
            <a:r>
              <a:rPr lang="en-US" altLang="nl-NL" sz="2800" b="1" dirty="0" err="1" smtClean="0">
                <a:solidFill>
                  <a:schemeClr val="tx1"/>
                </a:solidFill>
              </a:rPr>
              <a:t>Istrokapital</a:t>
            </a:r>
            <a:r>
              <a:rPr lang="en-US" altLang="nl-NL" sz="2800" b="1" dirty="0" smtClean="0">
                <a:solidFill>
                  <a:schemeClr val="tx1"/>
                </a:solidFill>
              </a:rPr>
              <a:t> vs Greece</a:t>
            </a:r>
          </a:p>
          <a:p>
            <a:endParaRPr lang="en-US" altLang="nl-NL" sz="2800" b="1" dirty="0" smtClean="0">
              <a:solidFill>
                <a:schemeClr val="tx1"/>
              </a:solidFill>
            </a:endParaRPr>
          </a:p>
        </p:txBody>
      </p:sp>
    </p:spTree>
    <p:extLst>
      <p:ext uri="{BB962C8B-B14F-4D97-AF65-F5344CB8AC3E}">
        <p14:creationId xmlns:p14="http://schemas.microsoft.com/office/powerpoint/2010/main" val="1110268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32657"/>
            <a:ext cx="7772400" cy="936104"/>
          </a:xfrm>
        </p:spPr>
        <p:txBody>
          <a:bodyPr/>
          <a:lstStyle/>
          <a:p>
            <a:r>
              <a:rPr lang="nl-NL" b="1" dirty="0" err="1" smtClean="0">
                <a:solidFill>
                  <a:schemeClr val="accent2"/>
                </a:solidFill>
              </a:rPr>
              <a:t>Damages</a:t>
            </a:r>
            <a:r>
              <a:rPr lang="nl-NL" b="1" dirty="0" smtClean="0">
                <a:solidFill>
                  <a:schemeClr val="accent2"/>
                </a:solidFill>
              </a:rPr>
              <a:t> in investment cases</a:t>
            </a:r>
            <a:endParaRPr lang="nl-NL" b="1" dirty="0">
              <a:solidFill>
                <a:schemeClr val="accent2"/>
              </a:solidFill>
            </a:endParaRPr>
          </a:p>
        </p:txBody>
      </p:sp>
      <p:sp>
        <p:nvSpPr>
          <p:cNvPr id="3" name="Ondertitel 2"/>
          <p:cNvSpPr>
            <a:spLocks noGrp="1"/>
          </p:cNvSpPr>
          <p:nvPr>
            <p:ph type="subTitle" idx="1"/>
          </p:nvPr>
        </p:nvSpPr>
        <p:spPr>
          <a:xfrm>
            <a:off x="179512" y="1268760"/>
            <a:ext cx="8712968" cy="4370040"/>
          </a:xfrm>
        </p:spPr>
        <p:txBody>
          <a:bodyPr>
            <a:normAutofit lnSpcReduction="10000"/>
          </a:bodyPr>
          <a:lstStyle/>
          <a:p>
            <a:pPr marL="457200" indent="-457200">
              <a:buFont typeface="Arial" panose="020B0604020202020204" pitchFamily="34" charset="0"/>
              <a:buChar char="•"/>
            </a:pPr>
            <a:r>
              <a:rPr lang="en-US" dirty="0">
                <a:solidFill>
                  <a:schemeClr val="tx1"/>
                </a:solidFill>
              </a:rPr>
              <a:t>Occidental Petroleum Corporation v the Republic of </a:t>
            </a:r>
            <a:r>
              <a:rPr lang="en-US" dirty="0" smtClean="0">
                <a:solidFill>
                  <a:schemeClr val="tx1"/>
                </a:solidFill>
              </a:rPr>
              <a:t>Ecuador – damages of </a:t>
            </a:r>
            <a:r>
              <a:rPr lang="en-US" dirty="0">
                <a:solidFill>
                  <a:schemeClr val="tx1"/>
                </a:solidFill>
              </a:rPr>
              <a:t>US$1.77 billion (US$2.3 billion with interest applied</a:t>
            </a:r>
            <a:r>
              <a:rPr lang="en-US" dirty="0" smtClean="0">
                <a:solidFill>
                  <a:schemeClr val="tx1"/>
                </a:solidFill>
              </a:rPr>
              <a:t>) = largest award ever</a:t>
            </a:r>
          </a:p>
          <a:p>
            <a:endParaRPr lang="en-US" dirty="0" smtClean="0">
              <a:solidFill>
                <a:schemeClr val="tx1"/>
              </a:solidFill>
            </a:endParaRPr>
          </a:p>
          <a:p>
            <a:pPr marL="457200" indent="-457200">
              <a:buFont typeface="Arial" panose="020B0604020202020204" pitchFamily="34" charset="0"/>
              <a:buChar char="•"/>
            </a:pPr>
            <a:r>
              <a:rPr lang="nl-NL" dirty="0" err="1" smtClean="0">
                <a:solidFill>
                  <a:schemeClr val="tx1"/>
                </a:solidFill>
              </a:rPr>
              <a:t>Swedish</a:t>
            </a:r>
            <a:r>
              <a:rPr lang="nl-NL" dirty="0" smtClean="0">
                <a:solidFill>
                  <a:schemeClr val="tx1"/>
                </a:solidFill>
              </a:rPr>
              <a:t> energy company </a:t>
            </a:r>
            <a:r>
              <a:rPr lang="nl-NL" dirty="0" err="1" smtClean="0">
                <a:solidFill>
                  <a:schemeClr val="tx1"/>
                </a:solidFill>
              </a:rPr>
              <a:t>Vattenfall</a:t>
            </a:r>
            <a:r>
              <a:rPr lang="nl-NL" dirty="0" smtClean="0">
                <a:solidFill>
                  <a:schemeClr val="tx1"/>
                </a:solidFill>
              </a:rPr>
              <a:t> is </a:t>
            </a:r>
            <a:r>
              <a:rPr lang="nl-NL" dirty="0" err="1" smtClean="0">
                <a:solidFill>
                  <a:schemeClr val="tx1"/>
                </a:solidFill>
              </a:rPr>
              <a:t>claiming</a:t>
            </a:r>
            <a:r>
              <a:rPr lang="nl-NL" dirty="0" smtClean="0">
                <a:solidFill>
                  <a:schemeClr val="tx1"/>
                </a:solidFill>
              </a:rPr>
              <a:t> </a:t>
            </a:r>
            <a:r>
              <a:rPr lang="en-US" dirty="0" smtClean="0">
                <a:solidFill>
                  <a:schemeClr val="tx1"/>
                </a:solidFill>
              </a:rPr>
              <a:t>€4.7 billion </a:t>
            </a:r>
            <a:r>
              <a:rPr lang="en-US" dirty="0">
                <a:solidFill>
                  <a:schemeClr val="tx1"/>
                </a:solidFill>
              </a:rPr>
              <a:t>for lost profits </a:t>
            </a:r>
            <a:r>
              <a:rPr lang="en-US" dirty="0" smtClean="0">
                <a:solidFill>
                  <a:schemeClr val="tx1"/>
                </a:solidFill>
              </a:rPr>
              <a:t>following </a:t>
            </a:r>
            <a:r>
              <a:rPr lang="en-US" dirty="0">
                <a:solidFill>
                  <a:schemeClr val="tx1"/>
                </a:solidFill>
              </a:rPr>
              <a:t>the German government’s decision </a:t>
            </a:r>
            <a:r>
              <a:rPr lang="en-US" dirty="0" smtClean="0">
                <a:solidFill>
                  <a:schemeClr val="tx1"/>
                </a:solidFill>
              </a:rPr>
              <a:t>to </a:t>
            </a:r>
            <a:r>
              <a:rPr lang="en-US" dirty="0" smtClean="0">
                <a:solidFill>
                  <a:schemeClr val="tx1"/>
                </a:solidFill>
              </a:rPr>
              <a:t>phase out </a:t>
            </a:r>
            <a:r>
              <a:rPr lang="en-US" dirty="0">
                <a:solidFill>
                  <a:schemeClr val="tx1"/>
                </a:solidFill>
              </a:rPr>
              <a:t>nuclear energy</a:t>
            </a:r>
            <a:endParaRPr lang="nl-NL" dirty="0">
              <a:solidFill>
                <a:schemeClr val="tx1"/>
              </a:solidFill>
            </a:endParaRPr>
          </a:p>
        </p:txBody>
      </p:sp>
    </p:spTree>
    <p:extLst>
      <p:ext uri="{BB962C8B-B14F-4D97-AF65-F5344CB8AC3E}">
        <p14:creationId xmlns:p14="http://schemas.microsoft.com/office/powerpoint/2010/main" val="113327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7.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3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407</TotalTime>
  <Words>1411</Words>
  <Application>Microsoft Office PowerPoint</Application>
  <PresentationFormat>Diavoorstelling (4:3)</PresentationFormat>
  <Paragraphs>149</Paragraphs>
  <Slides>20</Slides>
  <Notes>2</Notes>
  <HiddenSlides>8</HiddenSlides>
  <MMClips>0</MMClips>
  <ScaleCrop>false</ScaleCrop>
  <HeadingPairs>
    <vt:vector size="4" baseType="variant">
      <vt:variant>
        <vt:lpstr>Thema</vt:lpstr>
      </vt:variant>
      <vt:variant>
        <vt:i4>9</vt:i4>
      </vt:variant>
      <vt:variant>
        <vt:lpstr>Diatitels</vt:lpstr>
      </vt:variant>
      <vt:variant>
        <vt:i4>20</vt:i4>
      </vt:variant>
    </vt:vector>
  </HeadingPairs>
  <TitlesOfParts>
    <vt:vector size="29" baseType="lpstr">
      <vt:lpstr>Kantoorthema</vt:lpstr>
      <vt:lpstr>1_Kantoorthema</vt:lpstr>
      <vt:lpstr>2_Kantoorthema</vt:lpstr>
      <vt:lpstr>4_Kantoorthema</vt:lpstr>
      <vt:lpstr>5_Kantoorthema</vt:lpstr>
      <vt:lpstr>NewsPrint</vt:lpstr>
      <vt:lpstr>Median</vt:lpstr>
      <vt:lpstr>3_Kantoorthema</vt:lpstr>
      <vt:lpstr>1_NewsPrint</vt:lpstr>
      <vt:lpstr>Transatlantic Trade and Investment Partnership</vt:lpstr>
      <vt:lpstr>      TTIP</vt:lpstr>
      <vt:lpstr>PowerPoint-presentatie</vt:lpstr>
      <vt:lpstr>Disturbing business bias</vt:lpstr>
      <vt:lpstr>THEORY UNDERLYING EXPECTATIONS OF ARBITRATOR BIAS</vt:lpstr>
      <vt:lpstr>Total investor-state cases reached 568 in 2013</vt:lpstr>
      <vt:lpstr>PowerPoint-presentatie</vt:lpstr>
      <vt:lpstr>ISDS - cases</vt:lpstr>
      <vt:lpstr>Damages in investment cases</vt:lpstr>
      <vt:lpstr>Investment awards in perspective</vt:lpstr>
      <vt:lpstr>Even legal costs are inhibiting</vt:lpstr>
      <vt:lpstr>Investment claims bring risk of ‘regulatory chill’ – side-lining of necessary or politically opportune measures because of the potential extra costs attached to them </vt:lpstr>
      <vt:lpstr>PowerPoint-presentatie</vt:lpstr>
      <vt:lpstr>PowerPoint-presentatie</vt:lpstr>
      <vt:lpstr>TTIP</vt:lpstr>
      <vt:lpstr>Jeronim Capaldo   The Trans-Atlantic Trade and Investment Partnership: European Disintegration, Unemployment and Instability   Tufts University, October 2013 http://ase.tufts.edu/gdae/policy_research/TTIP_simulations.html </vt:lpstr>
      <vt:lpstr> Capaldo: independent research based on UN Global Policy Model.  </vt:lpstr>
      <vt:lpstr>Concerns over ISDS are resonating with policy-makers</vt:lpstr>
      <vt:lpstr>Further reading</vt:lpstr>
      <vt:lpstr>Take 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Roeline</dc:creator>
  <cp:lastModifiedBy>Roeline</cp:lastModifiedBy>
  <cp:revision>22</cp:revision>
  <dcterms:created xsi:type="dcterms:W3CDTF">2014-11-26T08:06:54Z</dcterms:created>
  <dcterms:modified xsi:type="dcterms:W3CDTF">2014-11-26T14:54:02Z</dcterms:modified>
</cp:coreProperties>
</file>